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28" r:id="rId1"/>
  </p:sldMasterIdLst>
  <p:notesMasterIdLst>
    <p:notesMasterId r:id="rId9"/>
  </p:notesMasterIdLst>
  <p:sldIdLst>
    <p:sldId id="383" r:id="rId2"/>
    <p:sldId id="289" r:id="rId3"/>
    <p:sldId id="259" r:id="rId4"/>
    <p:sldId id="382" r:id="rId5"/>
    <p:sldId id="320" r:id="rId6"/>
    <p:sldId id="273" r:id="rId7"/>
    <p:sldId id="274" r:id="rId8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EC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7"/>
    <p:restoredTop sz="92460"/>
  </p:normalViewPr>
  <p:slideViewPr>
    <p:cSldViewPr>
      <p:cViewPr varScale="1">
        <p:scale>
          <a:sx n="81" d="100"/>
          <a:sy n="81" d="100"/>
        </p:scale>
        <p:origin x="200" y="2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A1035-C113-AB45-8AE9-EAF24739B518}" type="datetimeFigureOut">
              <a:rPr lang="en-US" smtClean="0"/>
              <a:t>3/10/24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3CA36-D906-FA45-BFDF-4CD6F3E91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23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2BA66E9B-FBAC-104A-B180-B46325FA3E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7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7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7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7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C8188C-A5B0-4E46-AE0E-0EF37576FF6B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3A14F480-A694-8248-85A4-315E5F0FE4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C4708D8-B339-4E4E-B272-9D9C990498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71" tIns="45537" rIns="91071" bIns="45537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>
            <a:extLst>
              <a:ext uri="{FF2B5EF4-FFF2-40B4-BE49-F238E27FC236}">
                <a16:creationId xmlns:a16="http://schemas.microsoft.com/office/drawing/2014/main" id="{EA228B93-6F49-AD42-8373-5B0CBD2469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7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7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7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75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BF2561A-321A-AE48-A829-E43F7CA10289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168F47FE-4EBA-9D4F-9579-37D2C952D5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F99102FE-1476-3249-BC1A-10E1415629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9563" y="4330700"/>
            <a:ext cx="5818187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71" tIns="45537" rIns="91071" bIns="45537"/>
          <a:lstStyle/>
          <a:p>
            <a:pPr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D579F-BA0E-42A5-AB9D-B08CD9015A1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45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" y="4330700"/>
            <a:ext cx="6831013" cy="4033838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80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/>
              <a:t>2023</a:t>
            </a:r>
            <a:r>
              <a:rPr lang="en-US" spc="-30"/>
              <a:t> </a:t>
            </a:r>
            <a:r>
              <a:rPr lang="en-US"/>
              <a:t>BBB</a:t>
            </a:r>
            <a:r>
              <a:rPr lang="en-US" spc="-5"/>
              <a:t> </a:t>
            </a:r>
            <a:r>
              <a:rPr lang="en-US"/>
              <a:t>National</a:t>
            </a:r>
            <a:r>
              <a:rPr lang="en-US" spc="-50"/>
              <a:t> </a:t>
            </a:r>
            <a:r>
              <a:rPr lang="en-US"/>
              <a:t>Programs.</a:t>
            </a:r>
            <a:r>
              <a:rPr lang="en-US" spc="-60"/>
              <a:t> </a:t>
            </a:r>
            <a:r>
              <a:rPr lang="en-US"/>
              <a:t>All</a:t>
            </a:r>
            <a:r>
              <a:rPr lang="en-US" spc="5"/>
              <a:t> </a:t>
            </a:r>
            <a:r>
              <a:rPr lang="en-US"/>
              <a:t>Rights</a:t>
            </a:r>
            <a:r>
              <a:rPr lang="en-US" spc="-15"/>
              <a:t> </a:t>
            </a:r>
            <a:r>
              <a:rPr lang="en-US" spc="-10"/>
              <a:t>Reserved.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8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/>
              <a:t>2023</a:t>
            </a:r>
            <a:r>
              <a:rPr lang="en-US" spc="-30"/>
              <a:t> </a:t>
            </a:r>
            <a:r>
              <a:rPr lang="en-US"/>
              <a:t>BBB</a:t>
            </a:r>
            <a:r>
              <a:rPr lang="en-US" spc="-5"/>
              <a:t> </a:t>
            </a:r>
            <a:r>
              <a:rPr lang="en-US"/>
              <a:t>National</a:t>
            </a:r>
            <a:r>
              <a:rPr lang="en-US" spc="-50"/>
              <a:t> </a:t>
            </a:r>
            <a:r>
              <a:rPr lang="en-US"/>
              <a:t>Programs.</a:t>
            </a:r>
            <a:r>
              <a:rPr lang="en-US" spc="-60"/>
              <a:t> </a:t>
            </a:r>
            <a:r>
              <a:rPr lang="en-US"/>
              <a:t>All</a:t>
            </a:r>
            <a:r>
              <a:rPr lang="en-US" spc="5"/>
              <a:t> </a:t>
            </a:r>
            <a:r>
              <a:rPr lang="en-US"/>
              <a:t>Rights</a:t>
            </a:r>
            <a:r>
              <a:rPr lang="en-US" spc="-15"/>
              <a:t> </a:t>
            </a:r>
            <a:r>
              <a:rPr lang="en-US" spc="-10"/>
              <a:t>Reserved.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/>
              <a:t>2023</a:t>
            </a:r>
            <a:r>
              <a:rPr lang="en-US" spc="-30"/>
              <a:t> </a:t>
            </a:r>
            <a:r>
              <a:rPr lang="en-US"/>
              <a:t>BBB</a:t>
            </a:r>
            <a:r>
              <a:rPr lang="en-US" spc="-5"/>
              <a:t> </a:t>
            </a:r>
            <a:r>
              <a:rPr lang="en-US"/>
              <a:t>National</a:t>
            </a:r>
            <a:r>
              <a:rPr lang="en-US" spc="-50"/>
              <a:t> </a:t>
            </a:r>
            <a:r>
              <a:rPr lang="en-US"/>
              <a:t>Programs.</a:t>
            </a:r>
            <a:r>
              <a:rPr lang="en-US" spc="-60"/>
              <a:t> </a:t>
            </a:r>
            <a:r>
              <a:rPr lang="en-US"/>
              <a:t>All</a:t>
            </a:r>
            <a:r>
              <a:rPr lang="en-US" spc="5"/>
              <a:t> </a:t>
            </a:r>
            <a:r>
              <a:rPr lang="en-US"/>
              <a:t>Rights</a:t>
            </a:r>
            <a:r>
              <a:rPr lang="en-US" spc="-15"/>
              <a:t> </a:t>
            </a:r>
            <a:r>
              <a:rPr lang="en-US" spc="-10"/>
              <a:t>Reserved.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1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/>
              <a:t>2023</a:t>
            </a:r>
            <a:r>
              <a:rPr lang="en-US" spc="-30"/>
              <a:t> </a:t>
            </a:r>
            <a:r>
              <a:rPr lang="en-US"/>
              <a:t>BBB</a:t>
            </a:r>
            <a:r>
              <a:rPr lang="en-US" spc="-5"/>
              <a:t> </a:t>
            </a:r>
            <a:r>
              <a:rPr lang="en-US"/>
              <a:t>National</a:t>
            </a:r>
            <a:r>
              <a:rPr lang="en-US" spc="-50"/>
              <a:t> </a:t>
            </a:r>
            <a:r>
              <a:rPr lang="en-US"/>
              <a:t>Programs.</a:t>
            </a:r>
            <a:r>
              <a:rPr lang="en-US" spc="-60"/>
              <a:t> </a:t>
            </a:r>
            <a:r>
              <a:rPr lang="en-US"/>
              <a:t>All</a:t>
            </a:r>
            <a:r>
              <a:rPr lang="en-US" spc="5"/>
              <a:t> </a:t>
            </a:r>
            <a:r>
              <a:rPr lang="en-US"/>
              <a:t>Rights</a:t>
            </a:r>
            <a:r>
              <a:rPr lang="en-US" spc="-15"/>
              <a:t> </a:t>
            </a:r>
            <a:r>
              <a:rPr lang="en-US" spc="-10"/>
              <a:t>Reserved.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1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/>
              <a:t>2023</a:t>
            </a:r>
            <a:r>
              <a:rPr lang="en-US" spc="-30"/>
              <a:t> </a:t>
            </a:r>
            <a:r>
              <a:rPr lang="en-US"/>
              <a:t>BBB</a:t>
            </a:r>
            <a:r>
              <a:rPr lang="en-US" spc="-5"/>
              <a:t> </a:t>
            </a:r>
            <a:r>
              <a:rPr lang="en-US"/>
              <a:t>National</a:t>
            </a:r>
            <a:r>
              <a:rPr lang="en-US" spc="-50"/>
              <a:t> </a:t>
            </a:r>
            <a:r>
              <a:rPr lang="en-US"/>
              <a:t>Programs.</a:t>
            </a:r>
            <a:r>
              <a:rPr lang="en-US" spc="-60"/>
              <a:t> </a:t>
            </a:r>
            <a:r>
              <a:rPr lang="en-US"/>
              <a:t>All</a:t>
            </a:r>
            <a:r>
              <a:rPr lang="en-US" spc="5"/>
              <a:t> </a:t>
            </a:r>
            <a:r>
              <a:rPr lang="en-US"/>
              <a:t>Rights</a:t>
            </a:r>
            <a:r>
              <a:rPr lang="en-US" spc="-15"/>
              <a:t> </a:t>
            </a:r>
            <a:r>
              <a:rPr lang="en-US" spc="-10"/>
              <a:t>Reserved.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4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/>
              <a:t>2023</a:t>
            </a:r>
            <a:r>
              <a:rPr lang="en-US" spc="-30"/>
              <a:t> </a:t>
            </a:r>
            <a:r>
              <a:rPr lang="en-US"/>
              <a:t>BBB</a:t>
            </a:r>
            <a:r>
              <a:rPr lang="en-US" spc="-5"/>
              <a:t> </a:t>
            </a:r>
            <a:r>
              <a:rPr lang="en-US"/>
              <a:t>National</a:t>
            </a:r>
            <a:r>
              <a:rPr lang="en-US" spc="-50"/>
              <a:t> </a:t>
            </a:r>
            <a:r>
              <a:rPr lang="en-US"/>
              <a:t>Programs.</a:t>
            </a:r>
            <a:r>
              <a:rPr lang="en-US" spc="-60"/>
              <a:t> </a:t>
            </a:r>
            <a:r>
              <a:rPr lang="en-US"/>
              <a:t>All</a:t>
            </a:r>
            <a:r>
              <a:rPr lang="en-US" spc="5"/>
              <a:t> </a:t>
            </a:r>
            <a:r>
              <a:rPr lang="en-US"/>
              <a:t>Rights</a:t>
            </a:r>
            <a:r>
              <a:rPr lang="en-US" spc="-15"/>
              <a:t> </a:t>
            </a:r>
            <a:r>
              <a:rPr lang="en-US" spc="-10"/>
              <a:t>Reserved.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0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/>
              <a:t>2023</a:t>
            </a:r>
            <a:r>
              <a:rPr lang="en-US" spc="-30"/>
              <a:t> </a:t>
            </a:r>
            <a:r>
              <a:rPr lang="en-US"/>
              <a:t>BBB</a:t>
            </a:r>
            <a:r>
              <a:rPr lang="en-US" spc="-5"/>
              <a:t> </a:t>
            </a:r>
            <a:r>
              <a:rPr lang="en-US"/>
              <a:t>National</a:t>
            </a:r>
            <a:r>
              <a:rPr lang="en-US" spc="-50"/>
              <a:t> </a:t>
            </a:r>
            <a:r>
              <a:rPr lang="en-US"/>
              <a:t>Programs.</a:t>
            </a:r>
            <a:r>
              <a:rPr lang="en-US" spc="-60"/>
              <a:t> </a:t>
            </a:r>
            <a:r>
              <a:rPr lang="en-US"/>
              <a:t>All</a:t>
            </a:r>
            <a:r>
              <a:rPr lang="en-US" spc="5"/>
              <a:t> </a:t>
            </a:r>
            <a:r>
              <a:rPr lang="en-US"/>
              <a:t>Rights</a:t>
            </a:r>
            <a:r>
              <a:rPr lang="en-US" spc="-15"/>
              <a:t> </a:t>
            </a:r>
            <a:r>
              <a:rPr lang="en-US" spc="-10"/>
              <a:t>Reserved.</a:t>
            </a:r>
            <a:endParaRPr lang="en-US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4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/>
              <a:t>2023</a:t>
            </a:r>
            <a:r>
              <a:rPr lang="en-US" spc="-30"/>
              <a:t> </a:t>
            </a:r>
            <a:r>
              <a:rPr lang="en-US"/>
              <a:t>BBB</a:t>
            </a:r>
            <a:r>
              <a:rPr lang="en-US" spc="-5"/>
              <a:t> </a:t>
            </a:r>
            <a:r>
              <a:rPr lang="en-US"/>
              <a:t>National</a:t>
            </a:r>
            <a:r>
              <a:rPr lang="en-US" spc="-50"/>
              <a:t> </a:t>
            </a:r>
            <a:r>
              <a:rPr lang="en-US"/>
              <a:t>Programs.</a:t>
            </a:r>
            <a:r>
              <a:rPr lang="en-US" spc="-60"/>
              <a:t> </a:t>
            </a:r>
            <a:r>
              <a:rPr lang="en-US"/>
              <a:t>All</a:t>
            </a:r>
            <a:r>
              <a:rPr lang="en-US" spc="5"/>
              <a:t> </a:t>
            </a:r>
            <a:r>
              <a:rPr lang="en-US"/>
              <a:t>Rights</a:t>
            </a:r>
            <a:r>
              <a:rPr lang="en-US" spc="-15"/>
              <a:t> </a:t>
            </a:r>
            <a:r>
              <a:rPr lang="en-US" spc="-10"/>
              <a:t>Reserved.</a:t>
            </a:r>
            <a:endParaRPr lang="en-US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1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/>
              <a:t>2023</a:t>
            </a:r>
            <a:r>
              <a:rPr lang="en-US" spc="-30"/>
              <a:t> </a:t>
            </a:r>
            <a:r>
              <a:rPr lang="en-US"/>
              <a:t>BBB</a:t>
            </a:r>
            <a:r>
              <a:rPr lang="en-US" spc="-5"/>
              <a:t> </a:t>
            </a:r>
            <a:r>
              <a:rPr lang="en-US"/>
              <a:t>National</a:t>
            </a:r>
            <a:r>
              <a:rPr lang="en-US" spc="-50"/>
              <a:t> </a:t>
            </a:r>
            <a:r>
              <a:rPr lang="en-US"/>
              <a:t>Programs.</a:t>
            </a:r>
            <a:r>
              <a:rPr lang="en-US" spc="-60"/>
              <a:t> </a:t>
            </a:r>
            <a:r>
              <a:rPr lang="en-US"/>
              <a:t>All</a:t>
            </a:r>
            <a:r>
              <a:rPr lang="en-US" spc="5"/>
              <a:t> </a:t>
            </a:r>
            <a:r>
              <a:rPr lang="en-US"/>
              <a:t>Rights</a:t>
            </a:r>
            <a:r>
              <a:rPr lang="en-US" spc="-15"/>
              <a:t> </a:t>
            </a:r>
            <a:r>
              <a:rPr lang="en-US" spc="-10"/>
              <a:t>Reserved.</a:t>
            </a:r>
            <a:endParaRPr lang="en-US" spc="-1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/>
              <a:t>2023</a:t>
            </a:r>
            <a:r>
              <a:rPr lang="en-US" spc="-30"/>
              <a:t> </a:t>
            </a:r>
            <a:r>
              <a:rPr lang="en-US"/>
              <a:t>BBB</a:t>
            </a:r>
            <a:r>
              <a:rPr lang="en-US" spc="-5"/>
              <a:t> </a:t>
            </a:r>
            <a:r>
              <a:rPr lang="en-US"/>
              <a:t>National</a:t>
            </a:r>
            <a:r>
              <a:rPr lang="en-US" spc="-50"/>
              <a:t> </a:t>
            </a:r>
            <a:r>
              <a:rPr lang="en-US"/>
              <a:t>Programs.</a:t>
            </a:r>
            <a:r>
              <a:rPr lang="en-US" spc="-60"/>
              <a:t> </a:t>
            </a:r>
            <a:r>
              <a:rPr lang="en-US"/>
              <a:t>All</a:t>
            </a:r>
            <a:r>
              <a:rPr lang="en-US" spc="5"/>
              <a:t> </a:t>
            </a:r>
            <a:r>
              <a:rPr lang="en-US"/>
              <a:t>Rights</a:t>
            </a:r>
            <a:r>
              <a:rPr lang="en-US" spc="-15"/>
              <a:t> </a:t>
            </a:r>
            <a:r>
              <a:rPr lang="en-US" spc="-10"/>
              <a:t>Reserved.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3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/>
              <a:t>2023</a:t>
            </a:r>
            <a:r>
              <a:rPr lang="en-US" spc="-30"/>
              <a:t> </a:t>
            </a:r>
            <a:r>
              <a:rPr lang="en-US"/>
              <a:t>BBB</a:t>
            </a:r>
            <a:r>
              <a:rPr lang="en-US" spc="-5"/>
              <a:t> </a:t>
            </a:r>
            <a:r>
              <a:rPr lang="en-US"/>
              <a:t>National</a:t>
            </a:r>
            <a:r>
              <a:rPr lang="en-US" spc="-50"/>
              <a:t> </a:t>
            </a:r>
            <a:r>
              <a:rPr lang="en-US"/>
              <a:t>Programs.</a:t>
            </a:r>
            <a:r>
              <a:rPr lang="en-US" spc="-60"/>
              <a:t> </a:t>
            </a:r>
            <a:r>
              <a:rPr lang="en-US"/>
              <a:t>All</a:t>
            </a:r>
            <a:r>
              <a:rPr lang="en-US" spc="5"/>
              <a:t> </a:t>
            </a:r>
            <a:r>
              <a:rPr lang="en-US"/>
              <a:t>Rights</a:t>
            </a:r>
            <a:r>
              <a:rPr lang="en-US" spc="-15"/>
              <a:t> </a:t>
            </a:r>
            <a:r>
              <a:rPr lang="en-US" spc="-10"/>
              <a:t>Reserved.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9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©</a:t>
            </a:r>
            <a:r>
              <a:rPr lang="en-US" spc="-20"/>
              <a:t> </a:t>
            </a:r>
            <a:r>
              <a:rPr lang="en-US"/>
              <a:t>2023</a:t>
            </a:r>
            <a:r>
              <a:rPr lang="en-US" spc="-30"/>
              <a:t> </a:t>
            </a:r>
            <a:r>
              <a:rPr lang="en-US"/>
              <a:t>BBB</a:t>
            </a:r>
            <a:r>
              <a:rPr lang="en-US" spc="-5"/>
              <a:t> </a:t>
            </a:r>
            <a:r>
              <a:rPr lang="en-US"/>
              <a:t>National</a:t>
            </a:r>
            <a:r>
              <a:rPr lang="en-US" spc="-50"/>
              <a:t> </a:t>
            </a:r>
            <a:r>
              <a:rPr lang="en-US"/>
              <a:t>Programs.</a:t>
            </a:r>
            <a:r>
              <a:rPr lang="en-US" spc="-60"/>
              <a:t> </a:t>
            </a:r>
            <a:r>
              <a:rPr lang="en-US"/>
              <a:t>All</a:t>
            </a:r>
            <a:r>
              <a:rPr lang="en-US" spc="5"/>
              <a:t> </a:t>
            </a:r>
            <a:r>
              <a:rPr lang="en-US"/>
              <a:t>Rights</a:t>
            </a:r>
            <a:r>
              <a:rPr lang="en-US" spc="-15"/>
              <a:t> </a:t>
            </a:r>
            <a:r>
              <a:rPr lang="en-US" spc="-10"/>
              <a:t>Reserved.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5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youtu.be/g3MJPWG45Uw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youtu.be/g3MJPWG45Uw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4841502"/>
            <a:ext cx="12192000" cy="642484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marL="14288" algn="ctr">
              <a:lnSpc>
                <a:spcPct val="100000"/>
              </a:lnSpc>
              <a:spcBef>
                <a:spcPts val="90"/>
              </a:spcBef>
            </a:pPr>
            <a:r>
              <a:rPr sz="3200" b="1" spc="130" dirty="0">
                <a:solidFill>
                  <a:schemeClr val="bg1"/>
                </a:solidFill>
              </a:rPr>
              <a:t>Molson</a:t>
            </a:r>
            <a:r>
              <a:rPr sz="3200" b="1" spc="-5" dirty="0">
                <a:solidFill>
                  <a:schemeClr val="bg1"/>
                </a:solidFill>
              </a:rPr>
              <a:t> </a:t>
            </a:r>
            <a:r>
              <a:rPr sz="3200" b="1" spc="110" dirty="0">
                <a:solidFill>
                  <a:schemeClr val="bg1"/>
                </a:solidFill>
              </a:rPr>
              <a:t>Coors</a:t>
            </a:r>
            <a:r>
              <a:rPr sz="3200" b="1" spc="15" dirty="0">
                <a:solidFill>
                  <a:schemeClr val="bg1"/>
                </a:solidFill>
              </a:rPr>
              <a:t> </a:t>
            </a:r>
            <a:r>
              <a:rPr sz="3200" b="1" spc="235" dirty="0">
                <a:solidFill>
                  <a:schemeClr val="bg1"/>
                </a:solidFill>
              </a:rPr>
              <a:t>Beverage</a:t>
            </a:r>
            <a:r>
              <a:rPr sz="3200" b="1" spc="15" dirty="0">
                <a:solidFill>
                  <a:schemeClr val="bg1"/>
                </a:solidFill>
              </a:rPr>
              <a:t> </a:t>
            </a:r>
            <a:r>
              <a:rPr sz="3200" b="1" spc="375" dirty="0">
                <a:solidFill>
                  <a:schemeClr val="bg1"/>
                </a:solidFill>
              </a:rPr>
              <a:t>Company</a:t>
            </a:r>
            <a:endParaRPr sz="2200" spc="375" dirty="0">
              <a:solidFill>
                <a:schemeClr val="bg1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2023</a:t>
            </a:r>
            <a:r>
              <a:rPr spc="-30" dirty="0"/>
              <a:t> </a:t>
            </a:r>
            <a:r>
              <a:rPr dirty="0"/>
              <a:t>BBB</a:t>
            </a:r>
            <a:r>
              <a:rPr spc="-5" dirty="0"/>
              <a:t> </a:t>
            </a:r>
            <a:r>
              <a:rPr dirty="0"/>
              <a:t>National</a:t>
            </a:r>
            <a:r>
              <a:rPr spc="-50" dirty="0"/>
              <a:t> </a:t>
            </a:r>
            <a:r>
              <a:rPr dirty="0"/>
              <a:t>Programs.</a:t>
            </a:r>
            <a:r>
              <a:rPr spc="-60" dirty="0"/>
              <a:t> </a:t>
            </a:r>
            <a:r>
              <a:rPr dirty="0"/>
              <a:t>All</a:t>
            </a:r>
            <a:r>
              <a:rPr spc="5" dirty="0"/>
              <a:t> </a:t>
            </a:r>
            <a:r>
              <a:rPr dirty="0"/>
              <a:t>Rights</a:t>
            </a:r>
            <a:r>
              <a:rPr spc="-15" dirty="0"/>
              <a:t> </a:t>
            </a:r>
            <a:r>
              <a:rPr spc="-10" dirty="0"/>
              <a:t>Reserved.</a:t>
            </a:r>
          </a:p>
        </p:txBody>
      </p:sp>
      <p:pic>
        <p:nvPicPr>
          <p:cNvPr id="3" name="object 3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52800" y="1752600"/>
            <a:ext cx="5864352" cy="28590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03CBA8-225C-AFB0-71C3-9A7445A11717}"/>
              </a:ext>
            </a:extLst>
          </p:cNvPr>
          <p:cNvSpPr txBox="1"/>
          <p:nvPr/>
        </p:nvSpPr>
        <p:spPr>
          <a:xfrm>
            <a:off x="0" y="225793"/>
            <a:ext cx="1219200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400" spc="375" dirty="0">
                <a:solidFill>
                  <a:schemeClr val="bg1"/>
                </a:solidFill>
              </a:rPr>
              <a:t>Puffery or a Deceptive Material Claim?</a:t>
            </a:r>
            <a:br>
              <a:rPr lang="en-US" sz="1800" spc="375" dirty="0">
                <a:solidFill>
                  <a:schemeClr val="bg1"/>
                </a:solidFill>
              </a:rPr>
            </a:br>
            <a:r>
              <a:rPr lang="en-US" sz="2400" spc="375" dirty="0">
                <a:solidFill>
                  <a:schemeClr val="bg1"/>
                </a:solidFill>
              </a:rPr>
              <a:t>Carrie La Ferle, Ph.D.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4066960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CA4A76FD-CCD6-4645-8899-81E4B95005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06326"/>
            <a:ext cx="11582400" cy="57947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Main Advertising Regulation Groups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A5CCA0FF-0C6A-6C48-B9D6-47298BFFC4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982717"/>
            <a:ext cx="9982200" cy="58674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3200" b="1" dirty="0">
                <a:solidFill>
                  <a:schemeClr val="bg1"/>
                </a:solidFill>
              </a:rPr>
              <a:t>I</a:t>
            </a:r>
            <a:r>
              <a:rPr lang="en-US" alt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Market System Regulation</a:t>
            </a:r>
          </a:p>
          <a:p>
            <a:pPr marL="522288" lvl="1" indent="-61913">
              <a:lnSpc>
                <a:spcPct val="80000"/>
              </a:lnSpc>
            </a:pPr>
            <a:endParaRPr lang="en-US" altLang="en-US" sz="3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  Government Regulation </a:t>
            </a:r>
          </a:p>
          <a:p>
            <a:pPr marL="796925" lvl="2" indent="-104775">
              <a:lnSpc>
                <a:spcPct val="110000"/>
              </a:lnSpc>
              <a:buFont typeface="Wingdings" pitchFamily="2" charset="2"/>
              <a:buChar char="Ø"/>
            </a:pPr>
            <a:r>
              <a:rPr lang="en-US" alt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Trade Commission (FTC)</a:t>
            </a:r>
          </a:p>
          <a:p>
            <a:pPr marL="692150" lvl="2" indent="0">
              <a:lnSpc>
                <a:spcPct val="80000"/>
              </a:lnSpc>
              <a:buNone/>
            </a:pPr>
            <a:endParaRPr lang="en-US" altLang="en-US" sz="3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 </a:t>
            </a:r>
            <a:r>
              <a:rPr lang="en-US" altLang="en-US" sz="3400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Industry Self-Regulation </a:t>
            </a:r>
          </a:p>
          <a:p>
            <a:pPr marL="796925" lvl="2" indent="-104775">
              <a:lnSpc>
                <a:spcPct val="100000"/>
              </a:lnSpc>
              <a:buFont typeface="Wingdings" pitchFamily="2" charset="2"/>
              <a:buChar char="Ø"/>
            </a:pPr>
            <a:r>
              <a:rPr lang="en-US" altLang="en-US" sz="3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BBB National Programs</a:t>
            </a:r>
          </a:p>
          <a:p>
            <a:pPr marL="1254125" lvl="3" indent="-104775">
              <a:lnSpc>
                <a:spcPct val="100000"/>
              </a:lnSpc>
              <a:buFont typeface="Wingdings" pitchFamily="2" charset="2"/>
              <a:buChar char="Ø"/>
            </a:pPr>
            <a:r>
              <a:rPr lang="en-US" altLang="en-US" sz="3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National Advertising Division (NAD)</a:t>
            </a:r>
          </a:p>
          <a:p>
            <a:pPr marL="1711325" lvl="4" indent="-104775">
              <a:lnSpc>
                <a:spcPct val="100000"/>
              </a:lnSpc>
              <a:buFont typeface="Wingdings" pitchFamily="2" charset="2"/>
              <a:buChar char="Ø"/>
            </a:pPr>
            <a:r>
              <a:rPr lang="en-US" altLang="en-US" sz="3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National Advertising Review Board (NARB)</a:t>
            </a:r>
          </a:p>
          <a:p>
            <a:pPr marL="796925" lvl="2" indent="-104775">
              <a:lnSpc>
                <a:spcPct val="100000"/>
              </a:lnSpc>
              <a:buFont typeface="Wingdings" pitchFamily="2" charset="2"/>
              <a:buChar char="Ø"/>
            </a:pPr>
            <a:r>
              <a:rPr lang="en-US" alt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</a:t>
            </a:r>
          </a:p>
          <a:p>
            <a:pPr marL="1254125" lvl="3" indent="-104775">
              <a:lnSpc>
                <a:spcPct val="100000"/>
              </a:lnSpc>
              <a:buFont typeface="Wingdings" pitchFamily="2" charset="2"/>
              <a:buChar char="Ø"/>
            </a:pPr>
            <a:r>
              <a:rPr lang="en-US" alt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 &amp; Practices Department</a:t>
            </a:r>
          </a:p>
          <a:p>
            <a:pPr marL="796925" lvl="2" indent="-104775">
              <a:lnSpc>
                <a:spcPct val="100000"/>
              </a:lnSpc>
              <a:buFont typeface="Wingdings" pitchFamily="2" charset="2"/>
              <a:buChar char="Ø"/>
            </a:pPr>
            <a:r>
              <a:rPr lang="en-US" alt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Associations</a:t>
            </a:r>
          </a:p>
          <a:p>
            <a:pPr marL="1254125" lvl="3" indent="-104775">
              <a:lnSpc>
                <a:spcPct val="100000"/>
              </a:lnSpc>
              <a:buFont typeface="Wingdings" pitchFamily="2" charset="2"/>
              <a:buChar char="Ø"/>
            </a:pPr>
            <a:r>
              <a:rPr lang="en-US" alt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AAF / 4As / ANA</a:t>
            </a:r>
          </a:p>
          <a:p>
            <a:pPr marL="1149350" lvl="3" indent="0">
              <a:lnSpc>
                <a:spcPct val="100000"/>
              </a:lnSpc>
              <a:buNone/>
            </a:pPr>
            <a:endParaRPr lang="en-US" altLang="en-US" sz="3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IV.  Consumer Regulation</a:t>
            </a:r>
          </a:p>
          <a:p>
            <a:pPr marL="796925" lvl="2" indent="-104775">
              <a:lnSpc>
                <a:spcPct val="100000"/>
              </a:lnSpc>
              <a:buFont typeface="Wingdings" pitchFamily="2" charset="2"/>
              <a:buChar char="Ø"/>
            </a:pPr>
            <a:r>
              <a:rPr lang="en-US" altLang="en-US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Consumer Groups - MADD; PETA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816" y="525333"/>
            <a:ext cx="5926784" cy="643574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690"/>
              </a:spcBef>
            </a:pPr>
            <a:r>
              <a:rPr sz="3200" b="1" dirty="0">
                <a:solidFill>
                  <a:schemeClr val="bg1"/>
                </a:solidFill>
                <a:latin typeface="Arial"/>
                <a:cs typeface="Arial"/>
              </a:rPr>
              <a:t>Accountability</a:t>
            </a:r>
            <a:r>
              <a:rPr lang="en-US" sz="3200" b="1" spc="6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3200" b="1" spc="-45" dirty="0">
                <a:solidFill>
                  <a:schemeClr val="bg1"/>
                </a:solidFill>
                <a:latin typeface="Arial"/>
                <a:cs typeface="Arial"/>
              </a:rPr>
              <a:t>in </a:t>
            </a:r>
            <a:r>
              <a:rPr sz="3200" b="1" spc="-10" dirty="0">
                <a:solidFill>
                  <a:schemeClr val="bg1"/>
                </a:solidFill>
                <a:latin typeface="Arial"/>
                <a:cs typeface="Arial"/>
              </a:rPr>
              <a:t>Advertising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2023</a:t>
            </a:r>
            <a:r>
              <a:rPr spc="-30" dirty="0"/>
              <a:t> </a:t>
            </a:r>
            <a:r>
              <a:rPr dirty="0"/>
              <a:t>BBB</a:t>
            </a:r>
            <a:r>
              <a:rPr spc="-5" dirty="0"/>
              <a:t> </a:t>
            </a:r>
            <a:r>
              <a:rPr dirty="0"/>
              <a:t>National</a:t>
            </a:r>
            <a:r>
              <a:rPr spc="-50" dirty="0"/>
              <a:t> </a:t>
            </a:r>
            <a:r>
              <a:rPr dirty="0"/>
              <a:t>Programs.</a:t>
            </a:r>
            <a:r>
              <a:rPr spc="-60" dirty="0"/>
              <a:t> </a:t>
            </a:r>
            <a:r>
              <a:rPr dirty="0"/>
              <a:t>All</a:t>
            </a:r>
            <a:r>
              <a:rPr spc="5" dirty="0"/>
              <a:t> </a:t>
            </a:r>
            <a:r>
              <a:rPr dirty="0"/>
              <a:t>Rights</a:t>
            </a:r>
            <a:r>
              <a:rPr spc="-15" dirty="0"/>
              <a:t> </a:t>
            </a:r>
            <a:r>
              <a:rPr spc="-10" dirty="0"/>
              <a:t>Reserved.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312153" y="2398522"/>
            <a:ext cx="2667635" cy="1595120"/>
            <a:chOff x="6312153" y="2398522"/>
            <a:chExt cx="2667635" cy="1595120"/>
          </a:xfrm>
        </p:grpSpPr>
        <p:sp>
          <p:nvSpPr>
            <p:cNvPr id="4" name="object 4"/>
            <p:cNvSpPr/>
            <p:nvPr/>
          </p:nvSpPr>
          <p:spPr>
            <a:xfrm>
              <a:off x="6318503" y="2404872"/>
              <a:ext cx="2654935" cy="1582420"/>
            </a:xfrm>
            <a:custGeom>
              <a:avLst/>
              <a:gdLst/>
              <a:ahLst/>
              <a:cxnLst/>
              <a:rect l="l" t="t" r="r" b="b"/>
              <a:pathLst>
                <a:path w="2654934" h="1582420">
                  <a:moveTo>
                    <a:pt x="2654807" y="0"/>
                  </a:moveTo>
                  <a:lnTo>
                    <a:pt x="0" y="0"/>
                  </a:lnTo>
                  <a:lnTo>
                    <a:pt x="0" y="1581912"/>
                  </a:lnTo>
                  <a:lnTo>
                    <a:pt x="2654807" y="1581912"/>
                  </a:lnTo>
                  <a:lnTo>
                    <a:pt x="2654807" y="0"/>
                  </a:lnTo>
                  <a:close/>
                </a:path>
              </a:pathLst>
            </a:custGeom>
            <a:solidFill>
              <a:srgbClr val="223B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318503" y="2404872"/>
              <a:ext cx="2654935" cy="1582420"/>
            </a:xfrm>
            <a:custGeom>
              <a:avLst/>
              <a:gdLst/>
              <a:ahLst/>
              <a:cxnLst/>
              <a:rect l="l" t="t" r="r" b="b"/>
              <a:pathLst>
                <a:path w="2654934" h="1582420">
                  <a:moveTo>
                    <a:pt x="0" y="0"/>
                  </a:moveTo>
                  <a:lnTo>
                    <a:pt x="2654807" y="0"/>
                  </a:lnTo>
                  <a:lnTo>
                    <a:pt x="2654807" y="1581912"/>
                  </a:lnTo>
                  <a:lnTo>
                    <a:pt x="0" y="1581912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629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31863" y="2749296"/>
              <a:ext cx="2282951" cy="1045463"/>
            </a:xfrm>
            <a:prstGeom prst="rect">
              <a:avLst/>
            </a:prstGeom>
          </p:spPr>
        </p:pic>
      </p:grpSp>
      <p:grpSp>
        <p:nvGrpSpPr>
          <p:cNvPr id="7" name="object 7"/>
          <p:cNvGrpSpPr/>
          <p:nvPr/>
        </p:nvGrpSpPr>
        <p:grpSpPr>
          <a:xfrm>
            <a:off x="9271761" y="4291329"/>
            <a:ext cx="2670810" cy="1595120"/>
            <a:chOff x="9271761" y="4291329"/>
            <a:chExt cx="2670810" cy="1595120"/>
          </a:xfrm>
        </p:grpSpPr>
        <p:sp>
          <p:nvSpPr>
            <p:cNvPr id="8" name="object 8"/>
            <p:cNvSpPr/>
            <p:nvPr/>
          </p:nvSpPr>
          <p:spPr>
            <a:xfrm>
              <a:off x="9278111" y="4297679"/>
              <a:ext cx="2658110" cy="1582420"/>
            </a:xfrm>
            <a:custGeom>
              <a:avLst/>
              <a:gdLst/>
              <a:ahLst/>
              <a:cxnLst/>
              <a:rect l="l" t="t" r="r" b="b"/>
              <a:pathLst>
                <a:path w="2658109" h="1582420">
                  <a:moveTo>
                    <a:pt x="2657855" y="0"/>
                  </a:moveTo>
                  <a:lnTo>
                    <a:pt x="0" y="0"/>
                  </a:lnTo>
                  <a:lnTo>
                    <a:pt x="0" y="1581912"/>
                  </a:lnTo>
                  <a:lnTo>
                    <a:pt x="2657855" y="1581912"/>
                  </a:lnTo>
                  <a:lnTo>
                    <a:pt x="2657855" y="0"/>
                  </a:lnTo>
                  <a:close/>
                </a:path>
              </a:pathLst>
            </a:custGeom>
            <a:solidFill>
              <a:srgbClr val="223B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278111" y="4297679"/>
              <a:ext cx="2658110" cy="1582420"/>
            </a:xfrm>
            <a:custGeom>
              <a:avLst/>
              <a:gdLst/>
              <a:ahLst/>
              <a:cxnLst/>
              <a:rect l="l" t="t" r="r" b="b"/>
              <a:pathLst>
                <a:path w="2658109" h="1582420">
                  <a:moveTo>
                    <a:pt x="0" y="0"/>
                  </a:moveTo>
                  <a:lnTo>
                    <a:pt x="2657855" y="0"/>
                  </a:lnTo>
                  <a:lnTo>
                    <a:pt x="2657855" y="1581912"/>
                  </a:lnTo>
                  <a:lnTo>
                    <a:pt x="0" y="1581912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629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467088" y="4654295"/>
              <a:ext cx="2279890" cy="1045463"/>
            </a:xfrm>
            <a:prstGeom prst="rect">
              <a:avLst/>
            </a:prstGeom>
          </p:spPr>
        </p:pic>
      </p:grpSp>
      <p:grpSp>
        <p:nvGrpSpPr>
          <p:cNvPr id="11" name="object 11"/>
          <p:cNvGrpSpPr/>
          <p:nvPr/>
        </p:nvGrpSpPr>
        <p:grpSpPr>
          <a:xfrm>
            <a:off x="9271761" y="2398522"/>
            <a:ext cx="2670810" cy="1595120"/>
            <a:chOff x="9271761" y="2398522"/>
            <a:chExt cx="2670810" cy="1595120"/>
          </a:xfrm>
        </p:grpSpPr>
        <p:sp>
          <p:nvSpPr>
            <p:cNvPr id="12" name="object 12"/>
            <p:cNvSpPr/>
            <p:nvPr/>
          </p:nvSpPr>
          <p:spPr>
            <a:xfrm>
              <a:off x="9278111" y="2404872"/>
              <a:ext cx="2658110" cy="1582420"/>
            </a:xfrm>
            <a:custGeom>
              <a:avLst/>
              <a:gdLst/>
              <a:ahLst/>
              <a:cxnLst/>
              <a:rect l="l" t="t" r="r" b="b"/>
              <a:pathLst>
                <a:path w="2658109" h="1582420">
                  <a:moveTo>
                    <a:pt x="2657855" y="0"/>
                  </a:moveTo>
                  <a:lnTo>
                    <a:pt x="0" y="0"/>
                  </a:lnTo>
                  <a:lnTo>
                    <a:pt x="0" y="1581912"/>
                  </a:lnTo>
                  <a:lnTo>
                    <a:pt x="2657855" y="1581912"/>
                  </a:lnTo>
                  <a:lnTo>
                    <a:pt x="2657855" y="0"/>
                  </a:lnTo>
                  <a:close/>
                </a:path>
              </a:pathLst>
            </a:custGeom>
            <a:solidFill>
              <a:srgbClr val="223B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278111" y="2404872"/>
              <a:ext cx="2658110" cy="1582420"/>
            </a:xfrm>
            <a:custGeom>
              <a:avLst/>
              <a:gdLst/>
              <a:ahLst/>
              <a:cxnLst/>
              <a:rect l="l" t="t" r="r" b="b"/>
              <a:pathLst>
                <a:path w="2658109" h="1582420">
                  <a:moveTo>
                    <a:pt x="0" y="0"/>
                  </a:moveTo>
                  <a:lnTo>
                    <a:pt x="2657855" y="0"/>
                  </a:lnTo>
                  <a:lnTo>
                    <a:pt x="2657855" y="1581912"/>
                  </a:lnTo>
                  <a:lnTo>
                    <a:pt x="0" y="1581912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629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18904" y="2706624"/>
              <a:ext cx="2279903" cy="1045463"/>
            </a:xfrm>
            <a:prstGeom prst="rect">
              <a:avLst/>
            </a:prstGeom>
          </p:spPr>
        </p:pic>
      </p:grpSp>
      <p:grpSp>
        <p:nvGrpSpPr>
          <p:cNvPr id="15" name="object 15"/>
          <p:cNvGrpSpPr/>
          <p:nvPr/>
        </p:nvGrpSpPr>
        <p:grpSpPr>
          <a:xfrm>
            <a:off x="6339585" y="4291329"/>
            <a:ext cx="2667635" cy="1595120"/>
            <a:chOff x="6339585" y="4291329"/>
            <a:chExt cx="2667635" cy="1595120"/>
          </a:xfrm>
        </p:grpSpPr>
        <p:sp>
          <p:nvSpPr>
            <p:cNvPr id="16" name="object 16"/>
            <p:cNvSpPr/>
            <p:nvPr/>
          </p:nvSpPr>
          <p:spPr>
            <a:xfrm>
              <a:off x="6345935" y="4297679"/>
              <a:ext cx="2654935" cy="1582420"/>
            </a:xfrm>
            <a:custGeom>
              <a:avLst/>
              <a:gdLst/>
              <a:ahLst/>
              <a:cxnLst/>
              <a:rect l="l" t="t" r="r" b="b"/>
              <a:pathLst>
                <a:path w="2654934" h="1582420">
                  <a:moveTo>
                    <a:pt x="2654808" y="0"/>
                  </a:moveTo>
                  <a:lnTo>
                    <a:pt x="0" y="0"/>
                  </a:lnTo>
                  <a:lnTo>
                    <a:pt x="0" y="1581912"/>
                  </a:lnTo>
                  <a:lnTo>
                    <a:pt x="2654808" y="1581912"/>
                  </a:lnTo>
                  <a:lnTo>
                    <a:pt x="2654808" y="0"/>
                  </a:lnTo>
                  <a:close/>
                </a:path>
              </a:pathLst>
            </a:custGeom>
            <a:solidFill>
              <a:srgbClr val="223B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345935" y="4297679"/>
              <a:ext cx="2654935" cy="1582420"/>
            </a:xfrm>
            <a:custGeom>
              <a:avLst/>
              <a:gdLst/>
              <a:ahLst/>
              <a:cxnLst/>
              <a:rect l="l" t="t" r="r" b="b"/>
              <a:pathLst>
                <a:path w="2654934" h="1582420">
                  <a:moveTo>
                    <a:pt x="0" y="0"/>
                  </a:moveTo>
                  <a:lnTo>
                    <a:pt x="2654808" y="0"/>
                  </a:lnTo>
                  <a:lnTo>
                    <a:pt x="2654808" y="1581912"/>
                  </a:lnTo>
                  <a:lnTo>
                    <a:pt x="0" y="1581912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629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59295" y="4663439"/>
              <a:ext cx="2295143" cy="1051559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186989" y="1529751"/>
            <a:ext cx="6012513" cy="4163447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356870" indent="-344170">
              <a:spcBef>
                <a:spcPts val="1370"/>
              </a:spcBef>
              <a:buFontTx/>
              <a:buChar char="•"/>
              <a:tabLst>
                <a:tab pos="356870" algn="l"/>
              </a:tabLst>
            </a:pPr>
            <a:r>
              <a:rPr lang="en-US" sz="2400" spc="155" dirty="0">
                <a:solidFill>
                  <a:schemeClr val="bg1"/>
                </a:solidFill>
                <a:latin typeface="Arial"/>
                <a:cs typeface="Arial"/>
              </a:rPr>
              <a:t>Independent,</a:t>
            </a:r>
            <a:r>
              <a:rPr lang="en-US" sz="2400" spc="-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400" spc="105" dirty="0">
                <a:solidFill>
                  <a:schemeClr val="bg1"/>
                </a:solidFill>
                <a:latin typeface="Arial"/>
                <a:cs typeface="Arial"/>
              </a:rPr>
              <a:t>non-</a:t>
            </a:r>
            <a:r>
              <a:rPr lang="en-US" sz="2400" spc="95" dirty="0">
                <a:solidFill>
                  <a:schemeClr val="bg1"/>
                </a:solidFill>
                <a:latin typeface="Arial"/>
                <a:cs typeface="Arial"/>
              </a:rPr>
              <a:t>profit</a:t>
            </a:r>
            <a:r>
              <a:rPr lang="en-US" sz="2400" spc="9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400" spc="85" dirty="0">
                <a:solidFill>
                  <a:schemeClr val="bg1"/>
                </a:solidFill>
                <a:latin typeface="Arial"/>
                <a:cs typeface="Arial"/>
              </a:rPr>
              <a:t>organization</a:t>
            </a:r>
            <a:endParaRPr lang="en-US"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spcBef>
                <a:spcPts val="1370"/>
              </a:spcBef>
              <a:buChar char="•"/>
              <a:tabLst>
                <a:tab pos="356870" algn="l"/>
              </a:tabLst>
            </a:pPr>
            <a:r>
              <a:rPr sz="2400" spc="165" dirty="0">
                <a:solidFill>
                  <a:schemeClr val="bg1"/>
                </a:solidFill>
                <a:latin typeface="Arial"/>
                <a:cs typeface="Arial"/>
              </a:rPr>
              <a:t>Developed</a:t>
            </a:r>
            <a:r>
              <a:rPr sz="2400" spc="-5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180" dirty="0">
                <a:solidFill>
                  <a:schemeClr val="bg1"/>
                </a:solidFill>
                <a:latin typeface="Arial"/>
                <a:cs typeface="Arial"/>
              </a:rPr>
              <a:t>by</a:t>
            </a:r>
            <a:r>
              <a:rPr sz="2400" spc="-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chemeClr val="bg1"/>
                </a:solidFill>
                <a:latin typeface="Arial"/>
                <a:cs typeface="Arial"/>
              </a:rPr>
              <a:t>the</a:t>
            </a:r>
            <a:r>
              <a:rPr sz="2400" spc="-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chemeClr val="bg1"/>
                </a:solidFill>
                <a:latin typeface="Arial"/>
                <a:cs typeface="Arial"/>
              </a:rPr>
              <a:t>industry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spcBef>
                <a:spcPts val="1270"/>
              </a:spcBef>
              <a:buChar char="•"/>
              <a:tabLst>
                <a:tab pos="356870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Successful</a:t>
            </a:r>
            <a:r>
              <a:rPr sz="2400" spc="3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60" dirty="0">
                <a:solidFill>
                  <a:schemeClr val="bg1"/>
                </a:solidFill>
                <a:latin typeface="Arial"/>
                <a:cs typeface="Arial"/>
              </a:rPr>
              <a:t>since</a:t>
            </a:r>
            <a:r>
              <a:rPr sz="2400" spc="-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1971</a:t>
            </a:r>
            <a:r>
              <a:rPr sz="2400" spc="7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(50</a:t>
            </a:r>
            <a:r>
              <a:rPr sz="2400" spc="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40" dirty="0">
                <a:solidFill>
                  <a:schemeClr val="bg1"/>
                </a:solidFill>
                <a:latin typeface="Arial"/>
                <a:cs typeface="Arial"/>
              </a:rPr>
              <a:t>years)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56870" indent="-344170">
              <a:lnSpc>
                <a:spcPct val="100000"/>
              </a:lnSpc>
              <a:spcBef>
                <a:spcPts val="1275"/>
              </a:spcBef>
              <a:buChar char="•"/>
              <a:tabLst>
                <a:tab pos="356870" algn="l"/>
              </a:tabLst>
            </a:pPr>
            <a:r>
              <a:rPr sz="2400" spc="90" dirty="0">
                <a:solidFill>
                  <a:schemeClr val="bg1"/>
                </a:solidFill>
                <a:latin typeface="Arial"/>
                <a:cs typeface="Arial"/>
              </a:rPr>
              <a:t>Voluntary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185" dirty="0">
                <a:solidFill>
                  <a:schemeClr val="bg1"/>
                </a:solidFill>
                <a:latin typeface="Arial"/>
                <a:cs typeface="Arial"/>
              </a:rPr>
              <a:t>compliance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180" dirty="0">
                <a:solidFill>
                  <a:schemeClr val="bg1"/>
                </a:solidFill>
                <a:latin typeface="Arial"/>
                <a:cs typeface="Arial"/>
              </a:rPr>
              <a:t>by</a:t>
            </a:r>
            <a:r>
              <a:rPr sz="2400" spc="-5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35" dirty="0">
                <a:solidFill>
                  <a:schemeClr val="bg1"/>
                </a:solidFill>
                <a:latin typeface="Arial"/>
                <a:cs typeface="Arial"/>
              </a:rPr>
              <a:t>advertisers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56870" marR="5080" indent="-344805">
              <a:lnSpc>
                <a:spcPts val="2110"/>
              </a:lnSpc>
              <a:spcBef>
                <a:spcPts val="1780"/>
              </a:spcBef>
              <a:buChar char="•"/>
              <a:tabLst>
                <a:tab pos="356870" algn="l"/>
              </a:tabLst>
            </a:pPr>
            <a:r>
              <a:rPr sz="2400" spc="95" dirty="0">
                <a:solidFill>
                  <a:schemeClr val="bg1"/>
                </a:solidFill>
                <a:latin typeface="Arial"/>
                <a:cs typeface="Arial"/>
              </a:rPr>
              <a:t>Agile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175" dirty="0">
                <a:solidFill>
                  <a:schemeClr val="bg1"/>
                </a:solidFill>
                <a:latin typeface="Arial"/>
                <a:cs typeface="Arial"/>
              </a:rPr>
              <a:t>development</a:t>
            </a:r>
            <a:r>
              <a:rPr sz="2400" spc="-5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140" dirty="0">
                <a:solidFill>
                  <a:schemeClr val="bg1"/>
                </a:solidFill>
                <a:latin typeface="Arial"/>
                <a:cs typeface="Arial"/>
              </a:rPr>
              <a:t>of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185" dirty="0">
                <a:solidFill>
                  <a:schemeClr val="bg1"/>
                </a:solidFill>
                <a:latin typeface="Arial"/>
                <a:cs typeface="Arial"/>
              </a:rPr>
              <a:t>new</a:t>
            </a:r>
            <a:r>
              <a:rPr sz="2400" spc="-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80" dirty="0">
                <a:solidFill>
                  <a:schemeClr val="bg1"/>
                </a:solidFill>
                <a:latin typeface="Arial"/>
                <a:cs typeface="Arial"/>
              </a:rPr>
              <a:t>programs, </a:t>
            </a:r>
            <a:r>
              <a:rPr sz="2400" spc="145" dirty="0">
                <a:solidFill>
                  <a:schemeClr val="bg1"/>
                </a:solidFill>
                <a:latin typeface="Arial"/>
                <a:cs typeface="Arial"/>
              </a:rPr>
              <a:t>keeping</a:t>
            </a:r>
            <a:r>
              <a:rPr sz="2400" spc="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275" dirty="0">
                <a:solidFill>
                  <a:schemeClr val="bg1"/>
                </a:solidFill>
                <a:latin typeface="Arial"/>
                <a:cs typeface="Arial"/>
              </a:rPr>
              <a:t>pace</a:t>
            </a:r>
            <a:r>
              <a:rPr sz="2400" spc="4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105" dirty="0">
                <a:solidFill>
                  <a:schemeClr val="bg1"/>
                </a:solidFill>
                <a:latin typeface="Arial"/>
                <a:cs typeface="Arial"/>
              </a:rPr>
              <a:t>with</a:t>
            </a:r>
            <a:r>
              <a:rPr sz="2400" spc="9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industry</a:t>
            </a:r>
            <a:r>
              <a:rPr sz="2400" spc="5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180" dirty="0">
                <a:solidFill>
                  <a:schemeClr val="bg1"/>
                </a:solidFill>
                <a:latin typeface="Arial"/>
                <a:cs typeface="Arial"/>
              </a:rPr>
              <a:t>need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356870" marR="175895" indent="-344805">
              <a:lnSpc>
                <a:spcPct val="90000"/>
              </a:lnSpc>
              <a:spcBef>
                <a:spcPts val="1805"/>
              </a:spcBef>
              <a:buChar char="•"/>
              <a:tabLst>
                <a:tab pos="356870" algn="l"/>
              </a:tabLst>
            </a:pP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Various</a:t>
            </a:r>
            <a:r>
              <a:rPr sz="2400" spc="7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105" dirty="0">
                <a:solidFill>
                  <a:schemeClr val="bg1"/>
                </a:solidFill>
                <a:latin typeface="Arial"/>
                <a:cs typeface="Arial"/>
              </a:rPr>
              <a:t>models</a:t>
            </a:r>
            <a:r>
              <a:rPr sz="2400" spc="8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114" dirty="0">
                <a:solidFill>
                  <a:schemeClr val="bg1"/>
                </a:solidFill>
                <a:latin typeface="Arial"/>
                <a:cs typeface="Arial"/>
              </a:rPr>
              <a:t>including</a:t>
            </a:r>
            <a:r>
              <a:rPr sz="2400" spc="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chemeClr val="bg1"/>
                </a:solidFill>
                <a:latin typeface="Arial"/>
                <a:cs typeface="Arial"/>
              </a:rPr>
              <a:t>co- </a:t>
            </a:r>
            <a:r>
              <a:rPr sz="2400" spc="100" dirty="0">
                <a:solidFill>
                  <a:schemeClr val="bg1"/>
                </a:solidFill>
                <a:latin typeface="Arial"/>
                <a:cs typeface="Arial"/>
              </a:rPr>
              <a:t>regulation,</a:t>
            </a:r>
            <a:r>
              <a:rPr sz="2400" spc="-5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200" dirty="0">
                <a:solidFill>
                  <a:schemeClr val="bg1"/>
                </a:solidFill>
                <a:latin typeface="Arial"/>
                <a:cs typeface="Arial"/>
              </a:rPr>
              <a:t>watchdog,</a:t>
            </a:r>
            <a:r>
              <a:rPr sz="2400" spc="-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155" dirty="0">
                <a:solidFill>
                  <a:schemeClr val="bg1"/>
                </a:solidFill>
                <a:latin typeface="Arial"/>
                <a:cs typeface="Arial"/>
              </a:rPr>
              <a:t>independent </a:t>
            </a:r>
            <a:r>
              <a:rPr sz="2400" spc="95" dirty="0">
                <a:solidFill>
                  <a:schemeClr val="bg1"/>
                </a:solidFill>
                <a:latin typeface="Arial"/>
                <a:cs typeface="Arial"/>
              </a:rPr>
              <a:t>monitoring,</a:t>
            </a:r>
            <a:r>
              <a:rPr sz="2400" spc="-6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225" dirty="0">
                <a:solidFill>
                  <a:schemeClr val="bg1"/>
                </a:solidFill>
                <a:latin typeface="Arial"/>
                <a:cs typeface="Arial"/>
              </a:rPr>
              <a:t>and</a:t>
            </a:r>
            <a:r>
              <a:rPr sz="2400" spc="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200" dirty="0">
                <a:solidFill>
                  <a:schemeClr val="bg1"/>
                </a:solidFill>
                <a:latin typeface="Arial"/>
                <a:cs typeface="Arial"/>
              </a:rPr>
              <a:t>pledge</a:t>
            </a:r>
            <a:r>
              <a:rPr sz="2400" spc="-6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chemeClr val="bg1"/>
                </a:solidFill>
                <a:latin typeface="Arial"/>
                <a:cs typeface="Arial"/>
              </a:rPr>
              <a:t>programs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9271761" y="560577"/>
            <a:ext cx="2670810" cy="1595120"/>
            <a:chOff x="9271761" y="560577"/>
            <a:chExt cx="2670810" cy="1595120"/>
          </a:xfrm>
        </p:grpSpPr>
        <p:sp>
          <p:nvSpPr>
            <p:cNvPr id="21" name="object 21"/>
            <p:cNvSpPr/>
            <p:nvPr/>
          </p:nvSpPr>
          <p:spPr>
            <a:xfrm>
              <a:off x="9278111" y="566927"/>
              <a:ext cx="2658110" cy="1582420"/>
            </a:xfrm>
            <a:custGeom>
              <a:avLst/>
              <a:gdLst/>
              <a:ahLst/>
              <a:cxnLst/>
              <a:rect l="l" t="t" r="r" b="b"/>
              <a:pathLst>
                <a:path w="2658109" h="1582420">
                  <a:moveTo>
                    <a:pt x="2657855" y="0"/>
                  </a:moveTo>
                  <a:lnTo>
                    <a:pt x="0" y="0"/>
                  </a:lnTo>
                  <a:lnTo>
                    <a:pt x="0" y="1581912"/>
                  </a:lnTo>
                  <a:lnTo>
                    <a:pt x="2657855" y="1581912"/>
                  </a:lnTo>
                  <a:lnTo>
                    <a:pt x="2657855" y="0"/>
                  </a:lnTo>
                  <a:close/>
                </a:path>
              </a:pathLst>
            </a:custGeom>
            <a:solidFill>
              <a:srgbClr val="223B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278111" y="566927"/>
              <a:ext cx="2658110" cy="1582420"/>
            </a:xfrm>
            <a:custGeom>
              <a:avLst/>
              <a:gdLst/>
              <a:ahLst/>
              <a:cxnLst/>
              <a:rect l="l" t="t" r="r" b="b"/>
              <a:pathLst>
                <a:path w="2658109" h="1582420">
                  <a:moveTo>
                    <a:pt x="0" y="0"/>
                  </a:moveTo>
                  <a:lnTo>
                    <a:pt x="2657855" y="0"/>
                  </a:lnTo>
                  <a:lnTo>
                    <a:pt x="2657855" y="1581912"/>
                  </a:lnTo>
                  <a:lnTo>
                    <a:pt x="0" y="1581912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629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500615" y="960120"/>
              <a:ext cx="2298190" cy="1051559"/>
            </a:xfrm>
            <a:prstGeom prst="rect">
              <a:avLst/>
            </a:prstGeom>
          </p:spPr>
        </p:pic>
      </p:grpSp>
      <p:grpSp>
        <p:nvGrpSpPr>
          <p:cNvPr id="24" name="object 24"/>
          <p:cNvGrpSpPr/>
          <p:nvPr/>
        </p:nvGrpSpPr>
        <p:grpSpPr>
          <a:xfrm>
            <a:off x="6312153" y="560577"/>
            <a:ext cx="2667635" cy="1595120"/>
            <a:chOff x="6312153" y="560577"/>
            <a:chExt cx="2667635" cy="1595120"/>
          </a:xfrm>
        </p:grpSpPr>
        <p:sp>
          <p:nvSpPr>
            <p:cNvPr id="25" name="object 25"/>
            <p:cNvSpPr/>
            <p:nvPr/>
          </p:nvSpPr>
          <p:spPr>
            <a:xfrm>
              <a:off x="6318503" y="566927"/>
              <a:ext cx="2654935" cy="1582420"/>
            </a:xfrm>
            <a:custGeom>
              <a:avLst/>
              <a:gdLst/>
              <a:ahLst/>
              <a:cxnLst/>
              <a:rect l="l" t="t" r="r" b="b"/>
              <a:pathLst>
                <a:path w="2654934" h="1582420">
                  <a:moveTo>
                    <a:pt x="2654807" y="0"/>
                  </a:moveTo>
                  <a:lnTo>
                    <a:pt x="0" y="0"/>
                  </a:lnTo>
                  <a:lnTo>
                    <a:pt x="0" y="1581912"/>
                  </a:lnTo>
                  <a:lnTo>
                    <a:pt x="2654807" y="1581912"/>
                  </a:lnTo>
                  <a:lnTo>
                    <a:pt x="2654807" y="0"/>
                  </a:lnTo>
                  <a:close/>
                </a:path>
              </a:pathLst>
            </a:custGeom>
            <a:solidFill>
              <a:srgbClr val="223B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318503" y="566927"/>
              <a:ext cx="2654935" cy="1582420"/>
            </a:xfrm>
            <a:custGeom>
              <a:avLst/>
              <a:gdLst/>
              <a:ahLst/>
              <a:cxnLst/>
              <a:rect l="l" t="t" r="r" b="b"/>
              <a:pathLst>
                <a:path w="2654934" h="1582420">
                  <a:moveTo>
                    <a:pt x="0" y="0"/>
                  </a:moveTo>
                  <a:lnTo>
                    <a:pt x="2654807" y="0"/>
                  </a:lnTo>
                  <a:lnTo>
                    <a:pt x="2654807" y="1581912"/>
                  </a:lnTo>
                  <a:lnTo>
                    <a:pt x="0" y="1581912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1629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68440" y="963167"/>
              <a:ext cx="2292095" cy="1048511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AFB30987-3698-524D-A0EE-4323EAD7BA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9144000" cy="430887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 Self-Regulation</a:t>
            </a: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A0B34F9C-8373-9B40-A180-57998F1142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76300" y="1371600"/>
            <a:ext cx="10439400" cy="4343400"/>
          </a:xfrm>
        </p:spPr>
        <p:txBody>
          <a:bodyPr>
            <a:normAutofit/>
          </a:bodyPr>
          <a:lstStyle/>
          <a:p>
            <a:pPr marL="514350" lvl="1" indent="-457200">
              <a:lnSpc>
                <a:spcPct val="80000"/>
              </a:lnSpc>
              <a:buFont typeface="Monotype Sorts" charset="2"/>
              <a:buChar char="à"/>
              <a:defRPr/>
            </a:pPr>
            <a:endParaRPr lang="en-US" altLang="en-US" sz="1500" dirty="0">
              <a:solidFill>
                <a:schemeClr val="bg1"/>
              </a:solidFill>
            </a:endParaRPr>
          </a:p>
          <a:p>
            <a:pPr marL="514350" indent="-514350">
              <a:lnSpc>
                <a:spcPct val="70000"/>
              </a:lnSpc>
              <a:buAutoNum type="arabicPlain" startAt="1971"/>
              <a:defRPr/>
            </a:pPr>
            <a:r>
              <a:rPr lang="en-US" altLang="en-US" sz="2800" b="1" dirty="0">
                <a:solidFill>
                  <a:schemeClr val="bg1"/>
                </a:solidFill>
              </a:rPr>
              <a:t> NATIONAL Advertising Division</a:t>
            </a:r>
            <a:r>
              <a:rPr lang="en-US" altLang="en-US" sz="2800" dirty="0">
                <a:solidFill>
                  <a:schemeClr val="bg1"/>
                </a:solidFill>
              </a:rPr>
              <a:t> (</a:t>
            </a:r>
            <a:r>
              <a:rPr lang="en-US" altLang="en-US" sz="2800" u="sng" dirty="0">
                <a:solidFill>
                  <a:schemeClr val="bg1"/>
                </a:solidFill>
              </a:rPr>
              <a:t>NAD</a:t>
            </a:r>
            <a:r>
              <a:rPr lang="en-US" altLang="en-US" sz="2800" dirty="0">
                <a:solidFill>
                  <a:schemeClr val="bg1"/>
                </a:solidFill>
              </a:rPr>
              <a:t>) </a:t>
            </a:r>
          </a:p>
          <a:p>
            <a:pPr marL="228600" indent="-228600">
              <a:lnSpc>
                <a:spcPct val="70000"/>
              </a:lnSpc>
              <a:buAutoNum type="arabicPlain" startAt="1971"/>
              <a:defRPr/>
            </a:pPr>
            <a:endParaRPr lang="en-US" altLang="en-US" sz="1200" i="1" dirty="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  <a:buFont typeface="Monotype Sorts" charset="2"/>
              <a:buChar char="à"/>
              <a:defRPr/>
            </a:pPr>
            <a:r>
              <a:rPr lang="en-US" altLang="en-US" sz="2600" i="1" dirty="0">
                <a:solidFill>
                  <a:schemeClr val="bg1"/>
                </a:solidFill>
              </a:rPr>
              <a:t>reviews </a:t>
            </a:r>
            <a:r>
              <a:rPr lang="en-US" altLang="en-US" sz="2600" i="1" u="sng" dirty="0">
                <a:solidFill>
                  <a:schemeClr val="bg1"/>
                </a:solidFill>
              </a:rPr>
              <a:t>national</a:t>
            </a:r>
            <a:r>
              <a:rPr lang="en-US" altLang="en-US" sz="2600" i="1" dirty="0">
                <a:solidFill>
                  <a:schemeClr val="bg1"/>
                </a:solidFill>
              </a:rPr>
              <a:t> advertising for truthfulness and accuracy </a:t>
            </a:r>
          </a:p>
          <a:p>
            <a:pPr lvl="1">
              <a:lnSpc>
                <a:spcPct val="100000"/>
              </a:lnSpc>
              <a:buFont typeface="Monotype Sorts" charset="2"/>
              <a:buChar char="à"/>
              <a:defRPr/>
            </a:pPr>
            <a:r>
              <a:rPr lang="en-US" altLang="en-US" sz="2600" i="1" dirty="0">
                <a:solidFill>
                  <a:schemeClr val="bg1"/>
                </a:solidFill>
              </a:rPr>
              <a:t>fosters public confidence in the credibility of advertising.</a:t>
            </a:r>
            <a:endParaRPr lang="en-US" altLang="en-US" sz="2600" dirty="0">
              <a:solidFill>
                <a:schemeClr val="bg1"/>
              </a:solidFill>
            </a:endParaRPr>
          </a:p>
          <a:p>
            <a:pPr lvl="2">
              <a:lnSpc>
                <a:spcPct val="100000"/>
              </a:lnSpc>
              <a:buFont typeface="Wingdings" charset="2"/>
              <a:buChar char="Ø"/>
              <a:defRPr/>
            </a:pPr>
            <a:r>
              <a:rPr lang="en-US" altLang="en-US" sz="2600" dirty="0">
                <a:solidFill>
                  <a:schemeClr val="bg1"/>
                </a:solidFill>
              </a:rPr>
              <a:t> monitors &amp; reviews complaints</a:t>
            </a:r>
          </a:p>
          <a:p>
            <a:pPr lvl="2">
              <a:lnSpc>
                <a:spcPct val="80000"/>
              </a:lnSpc>
              <a:buFont typeface="Wingdings" charset="2"/>
              <a:buChar char="Ø"/>
              <a:defRPr/>
            </a:pPr>
            <a:endParaRPr lang="en-US" altLang="en-US" sz="2600" dirty="0">
              <a:solidFill>
                <a:schemeClr val="bg1"/>
              </a:solidFill>
            </a:endParaRPr>
          </a:p>
          <a:p>
            <a:pPr lvl="1">
              <a:lnSpc>
                <a:spcPct val="110000"/>
              </a:lnSpc>
              <a:buFont typeface="Monotype Sorts" charset="2"/>
              <a:buChar char="à"/>
              <a:defRPr/>
            </a:pPr>
            <a:r>
              <a:rPr lang="en-US" altLang="en-US" sz="2600" dirty="0">
                <a:solidFill>
                  <a:schemeClr val="bg1"/>
                </a:solidFill>
              </a:rPr>
              <a:t>National Advertising Review Board (</a:t>
            </a:r>
            <a:r>
              <a:rPr lang="en-US" altLang="en-US" sz="2600" u="sng" dirty="0">
                <a:solidFill>
                  <a:schemeClr val="bg1"/>
                </a:solidFill>
              </a:rPr>
              <a:t>NARB</a:t>
            </a:r>
            <a:r>
              <a:rPr lang="en-US" altLang="en-US" sz="2600" dirty="0">
                <a:solidFill>
                  <a:schemeClr val="bg1"/>
                </a:solidFill>
              </a:rPr>
              <a:t>)</a:t>
            </a:r>
          </a:p>
          <a:p>
            <a:pPr lvl="2">
              <a:lnSpc>
                <a:spcPct val="110000"/>
              </a:lnSpc>
              <a:buFont typeface="Wingdings" charset="2"/>
              <a:buChar char="Ø"/>
              <a:defRPr/>
            </a:pPr>
            <a:r>
              <a:rPr lang="en-US" altLang="en-US" sz="2600" dirty="0">
                <a:solidFill>
                  <a:schemeClr val="bg1"/>
                </a:solidFill>
              </a:rPr>
              <a:t>handles </a:t>
            </a:r>
            <a:r>
              <a:rPr lang="en-US" altLang="en-US" sz="2600" u="sng" dirty="0">
                <a:solidFill>
                  <a:schemeClr val="bg1"/>
                </a:solidFill>
              </a:rPr>
              <a:t>appeals</a:t>
            </a:r>
            <a:r>
              <a:rPr lang="en-US" altLang="en-US" sz="2600" dirty="0">
                <a:solidFill>
                  <a:schemeClr val="bg1"/>
                </a:solidFill>
              </a:rPr>
              <a:t> and can send unresolved cases to FTC</a:t>
            </a:r>
          </a:p>
          <a:p>
            <a:pPr lvl="2">
              <a:lnSpc>
                <a:spcPct val="80000"/>
              </a:lnSpc>
              <a:defRPr/>
            </a:pPr>
            <a:endParaRPr lang="en-US" altLang="en-US" sz="2600" dirty="0">
              <a:solidFill>
                <a:schemeClr val="bg1"/>
              </a:solidFill>
            </a:endParaRPr>
          </a:p>
          <a:p>
            <a:pPr lvl="1">
              <a:lnSpc>
                <a:spcPct val="80000"/>
              </a:lnSpc>
              <a:defRPr/>
            </a:pPr>
            <a:endParaRPr lang="en-US" altLang="en-US" sz="2600" dirty="0">
              <a:solidFill>
                <a:schemeClr val="bg1"/>
              </a:solidFill>
            </a:endParaRPr>
          </a:p>
          <a:p>
            <a:pPr lvl="1">
              <a:lnSpc>
                <a:spcPct val="80000"/>
              </a:lnSpc>
              <a:buFont typeface="Wingdings" charset="2"/>
              <a:buChar char="Ø"/>
              <a:defRPr/>
            </a:pPr>
            <a:endParaRPr lang="en-US" altLang="en-US" sz="15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7467600" cy="43088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Deception or Puffery</a:t>
            </a:r>
          </a:p>
        </p:txBody>
      </p:sp>
      <p:sp>
        <p:nvSpPr>
          <p:cNvPr id="5123" name="Rectangle 2051"/>
          <p:cNvSpPr>
            <a:spLocks noGrp="1" noChangeArrowheads="1"/>
          </p:cNvSpPr>
          <p:nvPr>
            <p:ph idx="1"/>
          </p:nvPr>
        </p:nvSpPr>
        <p:spPr>
          <a:xfrm>
            <a:off x="0" y="940713"/>
            <a:ext cx="12192000" cy="5486400"/>
          </a:xfrm>
        </p:spPr>
        <p:txBody>
          <a:bodyPr>
            <a:normAutofit lnSpcReduction="10000"/>
          </a:bodyPr>
          <a:lstStyle/>
          <a:p>
            <a:pPr marL="1897063" indent="-1897063">
              <a:lnSpc>
                <a:spcPct val="110000"/>
              </a:lnSpc>
              <a:buNone/>
              <a:tabLst>
                <a:tab pos="1927225" algn="l"/>
                <a:tab pos="2162175" algn="l"/>
              </a:tabLst>
            </a:pP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Deception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en-US" sz="26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misrepresentation that is likely to mislead a significant number of consumers acting reasonably to their detriment </a:t>
            </a:r>
            <a:endParaRPr lang="en-US" altLang="en-US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6400" lvl="1" indent="-171450">
              <a:lnSpc>
                <a:spcPct val="80000"/>
              </a:lnSpc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claims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objective claims; facts that can be tested….</a:t>
            </a:r>
          </a:p>
          <a:p>
            <a:pPr marL="862013" lvl="2" indent="-220663">
              <a:lnSpc>
                <a:spcPct val="8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need research </a:t>
            </a:r>
            <a:r>
              <a:rPr lang="en-US" sz="26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claims, called </a:t>
            </a:r>
            <a:r>
              <a:rPr lang="en-US" sz="26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substantiation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or they are deceptive </a:t>
            </a:r>
          </a:p>
          <a:p>
            <a:pPr lvl="3">
              <a:lnSpc>
                <a:spcPct val="8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e.g., our yoghurt is fat free / our salad dressing is 10% less fat</a:t>
            </a:r>
          </a:p>
          <a:p>
            <a:pPr lvl="2">
              <a:lnSpc>
                <a:spcPct val="20000"/>
              </a:lnSpc>
              <a:buNone/>
            </a:pPr>
            <a:endParaRPr lang="en-US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20000"/>
              </a:lnSpc>
              <a:buNone/>
            </a:pPr>
            <a:endParaRPr lang="en-US" sz="2500" dirty="0">
              <a:solidFill>
                <a:schemeClr val="bg1"/>
              </a:solidFill>
            </a:endParaRPr>
          </a:p>
          <a:p>
            <a:pPr marL="1441450" indent="-1441450">
              <a:buNone/>
            </a:pP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Puffery: 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subjective OR overly exaggerative statements or opinions </a:t>
            </a:r>
            <a:r>
              <a:rPr lang="en-US" altLang="en-US" sz="26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no way to test</a:t>
            </a: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claims are false</a:t>
            </a:r>
          </a:p>
          <a:p>
            <a:pPr lvl="3"/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considered a material claim</a:t>
            </a:r>
          </a:p>
          <a:p>
            <a:pPr lvl="4">
              <a:lnSpc>
                <a:spcPct val="110000"/>
              </a:lnSpc>
            </a:pPr>
            <a:r>
              <a:rPr lang="en-US" alt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e.g., Sealy is like sleeping on a cloud</a:t>
            </a: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500" dirty="0">
              <a:solidFill>
                <a:schemeClr val="bg1"/>
              </a:solidFill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US" b="1" dirty="0">
                <a:solidFill>
                  <a:schemeClr val="bg1"/>
                </a:solidFill>
              </a:rPr>
              <a:t>Difficulty</a:t>
            </a:r>
            <a:r>
              <a:rPr lang="en-US" dirty="0">
                <a:solidFill>
                  <a:schemeClr val="bg1"/>
                </a:solidFill>
              </a:rPr>
              <a:t>:  distinguishing between </a:t>
            </a:r>
            <a:r>
              <a:rPr lang="en-US" b="1" dirty="0">
                <a:solidFill>
                  <a:schemeClr val="bg1"/>
                </a:solidFill>
              </a:rPr>
              <a:t>a </a:t>
            </a:r>
            <a:r>
              <a:rPr lang="en-US" b="1" i="1" dirty="0">
                <a:solidFill>
                  <a:schemeClr val="bg1"/>
                </a:solidFill>
              </a:rPr>
              <a:t>puff</a:t>
            </a:r>
            <a:r>
              <a:rPr lang="en-US" dirty="0">
                <a:solidFill>
                  <a:schemeClr val="bg1"/>
                </a:solidFill>
              </a:rPr>
              <a:t> &amp;….. a </a:t>
            </a:r>
            <a:r>
              <a:rPr lang="en-US" b="1" i="1" dirty="0">
                <a:solidFill>
                  <a:schemeClr val="bg1"/>
                </a:solidFill>
              </a:rPr>
              <a:t>material claim </a:t>
            </a:r>
          </a:p>
          <a:p>
            <a:pPr>
              <a:lnSpc>
                <a:spcPct val="80000"/>
              </a:lnSpc>
            </a:pPr>
            <a:endParaRPr lang="en-US" sz="7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2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614331"/>
            <a:ext cx="10515600" cy="827150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marL="1092200">
              <a:lnSpc>
                <a:spcPct val="100000"/>
              </a:lnSpc>
              <a:spcBef>
                <a:spcPts val="90"/>
              </a:spcBef>
            </a:pPr>
            <a:r>
              <a:rPr spc="130" dirty="0">
                <a:solidFill>
                  <a:schemeClr val="bg1"/>
                </a:solidFill>
              </a:rPr>
              <a:t>Molson</a:t>
            </a:r>
            <a:r>
              <a:rPr spc="-5" dirty="0">
                <a:solidFill>
                  <a:schemeClr val="bg1"/>
                </a:solidFill>
              </a:rPr>
              <a:t> </a:t>
            </a:r>
            <a:r>
              <a:rPr spc="110" dirty="0">
                <a:solidFill>
                  <a:schemeClr val="bg1"/>
                </a:solidFill>
              </a:rPr>
              <a:t>Coors</a:t>
            </a:r>
            <a:r>
              <a:rPr spc="15" dirty="0">
                <a:solidFill>
                  <a:schemeClr val="bg1"/>
                </a:solidFill>
              </a:rPr>
              <a:t> </a:t>
            </a:r>
            <a:r>
              <a:rPr spc="235" dirty="0">
                <a:solidFill>
                  <a:schemeClr val="bg1"/>
                </a:solidFill>
              </a:rPr>
              <a:t>Beverage</a:t>
            </a:r>
            <a:r>
              <a:rPr spc="15" dirty="0">
                <a:solidFill>
                  <a:schemeClr val="bg1"/>
                </a:solidFill>
              </a:rPr>
              <a:t> </a:t>
            </a:r>
            <a:r>
              <a:rPr spc="375" dirty="0">
                <a:solidFill>
                  <a:schemeClr val="bg1"/>
                </a:solidFill>
              </a:rPr>
              <a:t>Company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2023</a:t>
            </a:r>
            <a:r>
              <a:rPr spc="-30" dirty="0"/>
              <a:t> </a:t>
            </a:r>
            <a:r>
              <a:rPr dirty="0"/>
              <a:t>BBB</a:t>
            </a:r>
            <a:r>
              <a:rPr spc="-5" dirty="0"/>
              <a:t> </a:t>
            </a:r>
            <a:r>
              <a:rPr dirty="0"/>
              <a:t>National</a:t>
            </a:r>
            <a:r>
              <a:rPr spc="-50" dirty="0"/>
              <a:t> </a:t>
            </a:r>
            <a:r>
              <a:rPr dirty="0"/>
              <a:t>Programs.</a:t>
            </a:r>
            <a:r>
              <a:rPr spc="-60" dirty="0"/>
              <a:t> </a:t>
            </a:r>
            <a:r>
              <a:rPr dirty="0"/>
              <a:t>All</a:t>
            </a:r>
            <a:r>
              <a:rPr spc="5" dirty="0"/>
              <a:t> </a:t>
            </a:r>
            <a:r>
              <a:rPr dirty="0"/>
              <a:t>Rights</a:t>
            </a:r>
            <a:r>
              <a:rPr spc="-15" dirty="0"/>
              <a:t> </a:t>
            </a:r>
            <a:r>
              <a:rPr spc="-10" dirty="0"/>
              <a:t>Reserved.</a:t>
            </a:r>
          </a:p>
        </p:txBody>
      </p:sp>
      <p:pic>
        <p:nvPicPr>
          <p:cNvPr id="3" name="object 3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7648" y="1816607"/>
            <a:ext cx="6836651" cy="386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356691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" y="6652"/>
            <a:ext cx="12192000" cy="750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3200" b="1" spc="-10" dirty="0">
                <a:solidFill>
                  <a:srgbClr val="FFFFFF"/>
                </a:solidFill>
                <a:latin typeface="Arial"/>
                <a:cs typeface="Arial"/>
              </a:rPr>
              <a:t>Anheuser-</a:t>
            </a:r>
            <a:r>
              <a:rPr lang="en-US" sz="3200" b="1" dirty="0">
                <a:solidFill>
                  <a:srgbClr val="FFFFFF"/>
                </a:solidFill>
                <a:latin typeface="Arial"/>
                <a:cs typeface="Arial"/>
              </a:rPr>
              <a:t>Busch Challenges Molson</a:t>
            </a:r>
            <a:r>
              <a:rPr lang="en-US" sz="32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3200" b="1" dirty="0">
                <a:solidFill>
                  <a:srgbClr val="FFFFFF"/>
                </a:solidFill>
                <a:latin typeface="Arial"/>
                <a:cs typeface="Arial"/>
              </a:rPr>
              <a:t>Coors</a:t>
            </a:r>
            <a:r>
              <a:rPr lang="en-US" sz="3200" b="1" spc="-35" dirty="0">
                <a:solidFill>
                  <a:srgbClr val="FFFFFF"/>
                </a:solidFill>
                <a:latin typeface="Arial"/>
                <a:cs typeface="Arial"/>
              </a:rPr>
              <a:t> Claims</a:t>
            </a:r>
            <a:br>
              <a:rPr lang="en-US" sz="3200" b="1" spc="-35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sz="1600" i="1" dirty="0">
                <a:solidFill>
                  <a:srgbClr val="EFEFE4"/>
                </a:solidFill>
                <a:latin typeface="Arial"/>
                <a:cs typeface="Arial"/>
              </a:rPr>
              <a:t>NAD</a:t>
            </a:r>
            <a:r>
              <a:rPr lang="en-US" sz="1600" i="1" spc="114" dirty="0">
                <a:solidFill>
                  <a:srgbClr val="EFEFE4"/>
                </a:solidFill>
                <a:latin typeface="Arial"/>
                <a:cs typeface="Arial"/>
              </a:rPr>
              <a:t> </a:t>
            </a:r>
            <a:r>
              <a:rPr lang="en-US" sz="1600" i="1" spc="85" dirty="0">
                <a:solidFill>
                  <a:srgbClr val="EFEFE4"/>
                </a:solidFill>
                <a:latin typeface="Arial"/>
                <a:cs typeface="Arial"/>
              </a:rPr>
              <a:t>Case </a:t>
            </a:r>
            <a:r>
              <a:rPr lang="en-US" sz="1600" i="1" dirty="0">
                <a:solidFill>
                  <a:srgbClr val="EFEFE4"/>
                </a:solidFill>
                <a:latin typeface="Arial"/>
                <a:cs typeface="Arial"/>
              </a:rPr>
              <a:t>#7183,</a:t>
            </a:r>
            <a:r>
              <a:rPr lang="en-US" sz="1600" i="1" spc="90" dirty="0">
                <a:solidFill>
                  <a:srgbClr val="EFEFE4"/>
                </a:solidFill>
                <a:latin typeface="Arial"/>
                <a:cs typeface="Arial"/>
              </a:rPr>
              <a:t> </a:t>
            </a:r>
            <a:r>
              <a:rPr lang="en-US" sz="1600" i="1" spc="50" dirty="0">
                <a:solidFill>
                  <a:srgbClr val="EFEFE4"/>
                </a:solidFill>
                <a:latin typeface="Arial"/>
                <a:cs typeface="Arial"/>
              </a:rPr>
              <a:t>February</a:t>
            </a:r>
            <a:r>
              <a:rPr lang="en-US" sz="1600" i="1" spc="95" dirty="0">
                <a:solidFill>
                  <a:srgbClr val="EFEFE4"/>
                </a:solidFill>
                <a:latin typeface="Arial"/>
                <a:cs typeface="Arial"/>
              </a:rPr>
              <a:t> </a:t>
            </a:r>
            <a:r>
              <a:rPr lang="en-US" sz="1600" i="1" spc="-20" dirty="0">
                <a:solidFill>
                  <a:srgbClr val="EFEFE4"/>
                </a:solidFill>
                <a:latin typeface="Arial"/>
                <a:cs typeface="Arial"/>
              </a:rPr>
              <a:t>2023 </a:t>
            </a:r>
            <a:r>
              <a:rPr lang="en-US" sz="1600" i="1" spc="105" dirty="0">
                <a:solidFill>
                  <a:srgbClr val="EFEFE4"/>
                </a:solidFill>
                <a:latin typeface="Arial"/>
                <a:cs typeface="Arial"/>
              </a:rPr>
              <a:t>National</a:t>
            </a:r>
            <a:r>
              <a:rPr lang="en-US" sz="1600" i="1" spc="-35" dirty="0">
                <a:solidFill>
                  <a:srgbClr val="EFEFE4"/>
                </a:solidFill>
                <a:latin typeface="Arial"/>
                <a:cs typeface="Arial"/>
              </a:rPr>
              <a:t> </a:t>
            </a:r>
            <a:r>
              <a:rPr lang="en-US" sz="1600" i="1" spc="60" dirty="0">
                <a:solidFill>
                  <a:srgbClr val="EFEFE4"/>
                </a:solidFill>
                <a:latin typeface="Arial"/>
                <a:cs typeface="Arial"/>
              </a:rPr>
              <a:t>Advertising</a:t>
            </a:r>
            <a:r>
              <a:rPr lang="en-US" sz="1600" i="1" spc="30" dirty="0">
                <a:solidFill>
                  <a:srgbClr val="EFEFE4"/>
                </a:solidFill>
                <a:latin typeface="Arial"/>
                <a:cs typeface="Arial"/>
              </a:rPr>
              <a:t> </a:t>
            </a:r>
            <a:r>
              <a:rPr lang="en-US" sz="1600" i="1" spc="60" dirty="0">
                <a:solidFill>
                  <a:srgbClr val="EFEFE4"/>
                </a:solidFill>
                <a:latin typeface="Arial"/>
                <a:cs typeface="Arial"/>
              </a:rPr>
              <a:t>Review</a:t>
            </a:r>
            <a:r>
              <a:rPr lang="en-US" sz="1600" i="1" spc="10" dirty="0">
                <a:solidFill>
                  <a:srgbClr val="EFEFE4"/>
                </a:solidFill>
                <a:latin typeface="Arial"/>
                <a:cs typeface="Arial"/>
              </a:rPr>
              <a:t> </a:t>
            </a:r>
            <a:r>
              <a:rPr lang="en-US" sz="1600" i="1" spc="65" dirty="0">
                <a:solidFill>
                  <a:srgbClr val="EFEFE4"/>
                </a:solidFill>
                <a:latin typeface="Arial"/>
                <a:cs typeface="Arial"/>
              </a:rPr>
              <a:t>Board,</a:t>
            </a:r>
            <a:r>
              <a:rPr lang="en-US" sz="1600" i="1" spc="5" dirty="0">
                <a:solidFill>
                  <a:srgbClr val="EFEFE4"/>
                </a:solidFill>
                <a:latin typeface="Arial"/>
                <a:cs typeface="Arial"/>
              </a:rPr>
              <a:t> </a:t>
            </a:r>
            <a:r>
              <a:rPr lang="en-US" sz="1600" i="1" spc="-55" dirty="0">
                <a:solidFill>
                  <a:srgbClr val="EFEFE4"/>
                </a:solidFill>
                <a:latin typeface="Arial"/>
                <a:cs typeface="Arial"/>
              </a:rPr>
              <a:t>NARB</a:t>
            </a:r>
            <a:r>
              <a:rPr lang="en-US" sz="1600" i="1" spc="60" dirty="0">
                <a:solidFill>
                  <a:srgbClr val="EFEFE4"/>
                </a:solidFill>
                <a:latin typeface="Arial"/>
                <a:cs typeface="Arial"/>
              </a:rPr>
              <a:t> </a:t>
            </a:r>
            <a:r>
              <a:rPr lang="en-US" sz="1600" i="1" spc="85" dirty="0">
                <a:solidFill>
                  <a:srgbClr val="EFEFE4"/>
                </a:solidFill>
                <a:latin typeface="Arial"/>
                <a:cs typeface="Arial"/>
              </a:rPr>
              <a:t>Case</a:t>
            </a:r>
            <a:r>
              <a:rPr lang="en-US" sz="1600" i="1" spc="10" dirty="0">
                <a:solidFill>
                  <a:srgbClr val="EFEFE4"/>
                </a:solidFill>
                <a:latin typeface="Arial"/>
                <a:cs typeface="Arial"/>
              </a:rPr>
              <a:t> </a:t>
            </a:r>
            <a:r>
              <a:rPr lang="en-US" sz="1600" i="1" spc="55" dirty="0">
                <a:solidFill>
                  <a:srgbClr val="EFEFE4"/>
                </a:solidFill>
                <a:latin typeface="Arial"/>
                <a:cs typeface="Arial"/>
              </a:rPr>
              <a:t>#315,</a:t>
            </a:r>
            <a:r>
              <a:rPr lang="en-US" sz="1600" i="1" spc="5" dirty="0">
                <a:solidFill>
                  <a:srgbClr val="EFEFE4"/>
                </a:solidFill>
                <a:latin typeface="Arial"/>
                <a:cs typeface="Arial"/>
              </a:rPr>
              <a:t> </a:t>
            </a:r>
            <a:r>
              <a:rPr lang="en-US" sz="1600" i="1" spc="145" dirty="0">
                <a:solidFill>
                  <a:srgbClr val="EFEFE4"/>
                </a:solidFill>
                <a:latin typeface="Arial"/>
                <a:cs typeface="Arial"/>
              </a:rPr>
              <a:t>March</a:t>
            </a:r>
            <a:r>
              <a:rPr lang="en-US" sz="1600" i="1" spc="-35" dirty="0">
                <a:solidFill>
                  <a:srgbClr val="EFEFE4"/>
                </a:solidFill>
                <a:latin typeface="Arial"/>
                <a:cs typeface="Arial"/>
              </a:rPr>
              <a:t> </a:t>
            </a:r>
            <a:r>
              <a:rPr lang="en-US" sz="1600" i="1" spc="-20" dirty="0">
                <a:solidFill>
                  <a:srgbClr val="EFEFE4"/>
                </a:solidFill>
                <a:latin typeface="Arial"/>
                <a:cs typeface="Arial"/>
              </a:rPr>
              <a:t>2023</a:t>
            </a:r>
            <a:endParaRPr sz="1600" b="1" spc="375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©</a:t>
            </a:r>
            <a:r>
              <a:rPr spc="-20" dirty="0"/>
              <a:t> </a:t>
            </a:r>
            <a:r>
              <a:rPr dirty="0"/>
              <a:t>2023</a:t>
            </a:r>
            <a:r>
              <a:rPr spc="-30" dirty="0"/>
              <a:t> </a:t>
            </a:r>
            <a:r>
              <a:rPr dirty="0"/>
              <a:t>BBB</a:t>
            </a:r>
            <a:r>
              <a:rPr spc="-5" dirty="0"/>
              <a:t> </a:t>
            </a:r>
            <a:r>
              <a:rPr dirty="0"/>
              <a:t>National</a:t>
            </a:r>
            <a:r>
              <a:rPr spc="-50" dirty="0"/>
              <a:t> </a:t>
            </a:r>
            <a:r>
              <a:rPr dirty="0"/>
              <a:t>Programs.</a:t>
            </a:r>
            <a:r>
              <a:rPr spc="-60" dirty="0"/>
              <a:t> </a:t>
            </a:r>
            <a:r>
              <a:rPr dirty="0"/>
              <a:t>All</a:t>
            </a:r>
            <a:r>
              <a:rPr spc="5" dirty="0"/>
              <a:t> </a:t>
            </a:r>
            <a:r>
              <a:rPr dirty="0"/>
              <a:t>Rights</a:t>
            </a:r>
            <a:r>
              <a:rPr spc="-15" dirty="0"/>
              <a:t> </a:t>
            </a:r>
            <a:r>
              <a:rPr spc="-10" dirty="0"/>
              <a:t>Reserved.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0" y="1131663"/>
            <a:ext cx="12192000" cy="5512919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833563" marR="46990" indent="-1722438">
              <a:spcBef>
                <a:spcPts val="2065"/>
              </a:spcBef>
              <a:buClr>
                <a:srgbClr val="AE916C"/>
              </a:buClr>
              <a:tabLst>
                <a:tab pos="568325" algn="l"/>
                <a:tab pos="760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Molson Ad</a:t>
            </a:r>
            <a:r>
              <a:rPr lang="en-US" sz="2400" dirty="0">
                <a:solidFill>
                  <a:schemeClr val="bg1"/>
                </a:solidFill>
                <a:latin typeface="Arial"/>
                <a:cs typeface="Arial"/>
              </a:rPr>
              <a:t>: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“</a:t>
            </a:r>
            <a:r>
              <a:rPr sz="2400" i="1" u="sng" dirty="0">
                <a:solidFill>
                  <a:schemeClr val="bg1"/>
                </a:solidFill>
                <a:latin typeface="Arial"/>
                <a:cs typeface="Arial"/>
              </a:rPr>
              <a:t>light</a:t>
            </a:r>
            <a:r>
              <a:rPr sz="2400" i="1" u="sng" spc="-4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i="1" u="sng" dirty="0">
                <a:solidFill>
                  <a:schemeClr val="bg1"/>
                </a:solidFill>
                <a:latin typeface="Arial"/>
                <a:cs typeface="Arial"/>
              </a:rPr>
              <a:t>beer </a:t>
            </a:r>
            <a:r>
              <a:rPr sz="2400" i="1" u="sng" spc="-10" dirty="0">
                <a:solidFill>
                  <a:schemeClr val="bg1"/>
                </a:solidFill>
                <a:latin typeface="Arial"/>
                <a:cs typeface="Arial"/>
              </a:rPr>
              <a:t>shouldn’t </a:t>
            </a:r>
            <a:r>
              <a:rPr sz="2400" i="1" u="sng" dirty="0">
                <a:solidFill>
                  <a:schemeClr val="bg1"/>
                </a:solidFill>
                <a:latin typeface="Arial"/>
                <a:cs typeface="Arial"/>
              </a:rPr>
              <a:t>taste</a:t>
            </a:r>
            <a:r>
              <a:rPr sz="2400" i="1" u="sng" spc="-5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i="1" u="sng" dirty="0">
                <a:solidFill>
                  <a:schemeClr val="bg1"/>
                </a:solidFill>
                <a:latin typeface="Arial"/>
                <a:cs typeface="Arial"/>
              </a:rPr>
              <a:t>like</a:t>
            </a:r>
            <a:r>
              <a:rPr sz="2400" i="1" u="sng" spc="-10" dirty="0">
                <a:solidFill>
                  <a:schemeClr val="bg1"/>
                </a:solidFill>
                <a:latin typeface="Arial"/>
                <a:cs typeface="Arial"/>
              </a:rPr>
              <a:t> water.</a:t>
            </a:r>
            <a:r>
              <a:rPr sz="2400" i="1" u="sng" spc="-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i="1" u="sng" dirty="0">
                <a:solidFill>
                  <a:schemeClr val="bg1"/>
                </a:solidFill>
                <a:latin typeface="Arial"/>
                <a:cs typeface="Arial"/>
              </a:rPr>
              <a:t>It</a:t>
            </a:r>
            <a:r>
              <a:rPr sz="2400" i="1" u="sng" spc="-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i="1" u="sng" dirty="0">
                <a:solidFill>
                  <a:schemeClr val="bg1"/>
                </a:solidFill>
                <a:latin typeface="Arial"/>
                <a:cs typeface="Arial"/>
              </a:rPr>
              <a:t>should</a:t>
            </a:r>
            <a:r>
              <a:rPr sz="2400" i="1" u="sng" spc="-3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i="1" u="sng" dirty="0">
                <a:solidFill>
                  <a:schemeClr val="bg1"/>
                </a:solidFill>
                <a:latin typeface="Arial"/>
                <a:cs typeface="Arial"/>
              </a:rPr>
              <a:t>taste</a:t>
            </a:r>
            <a:r>
              <a:rPr sz="2400" i="1" u="sng" spc="-3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i="1" u="sng" dirty="0">
                <a:solidFill>
                  <a:schemeClr val="bg1"/>
                </a:solidFill>
                <a:latin typeface="Arial"/>
                <a:cs typeface="Arial"/>
              </a:rPr>
              <a:t>like</a:t>
            </a:r>
            <a:r>
              <a:rPr sz="2400" i="1" u="sng" spc="-3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i="1" u="sng" dirty="0">
                <a:solidFill>
                  <a:schemeClr val="bg1"/>
                </a:solidFill>
                <a:latin typeface="Arial"/>
                <a:cs typeface="Arial"/>
              </a:rPr>
              <a:t>beer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”</a:t>
            </a:r>
            <a:r>
              <a:rPr sz="2400" spc="-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400" spc="-20" dirty="0">
                <a:solidFill>
                  <a:schemeClr val="bg1"/>
                </a:solidFill>
                <a:latin typeface="Arial"/>
                <a:cs typeface="Arial"/>
              </a:rPr>
              <a:t> with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imagery</a:t>
            </a:r>
            <a:r>
              <a:rPr sz="2400" spc="-4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of</a:t>
            </a:r>
            <a:r>
              <a:rPr sz="2400" spc="-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tired</a:t>
            </a:r>
            <a:r>
              <a:rPr sz="2400" spc="-3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chemeClr val="bg1"/>
                </a:solidFill>
                <a:latin typeface="Arial"/>
                <a:cs typeface="Arial"/>
              </a:rPr>
              <a:t>athletes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pouring</a:t>
            </a:r>
            <a:r>
              <a:rPr sz="2400" spc="-1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beers</a:t>
            </a:r>
            <a:r>
              <a:rPr sz="2400" spc="-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on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themselves</a:t>
            </a:r>
            <a:r>
              <a:rPr sz="2400" spc="-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to</a:t>
            </a:r>
            <a:r>
              <a:rPr sz="2400" spc="-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cool</a:t>
            </a:r>
            <a:r>
              <a:rPr sz="2400" spc="-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off</a:t>
            </a:r>
            <a:r>
              <a:rPr sz="2400" spc="-3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after</a:t>
            </a:r>
            <a:r>
              <a:rPr sz="2400" spc="-6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chemeClr val="bg1"/>
                </a:solidFill>
                <a:latin typeface="Arial"/>
                <a:cs typeface="Arial"/>
              </a:rPr>
              <a:t>workout.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endParaRPr lang="en-US"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1833563" marR="46990" indent="-1722438">
              <a:spcBef>
                <a:spcPts val="2065"/>
              </a:spcBef>
              <a:buClr>
                <a:srgbClr val="AE916C"/>
              </a:buClr>
              <a:tabLst>
                <a:tab pos="568325" algn="l"/>
                <a:tab pos="7608888" algn="l"/>
              </a:tabLst>
            </a:pPr>
            <a:endParaRPr lang="en-US" sz="24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111760" marR="46990">
              <a:lnSpc>
                <a:spcPts val="2380"/>
              </a:lnSpc>
              <a:spcBef>
                <a:spcPts val="2065"/>
              </a:spcBef>
              <a:buClr>
                <a:srgbClr val="AE916C"/>
              </a:buClr>
              <a:tabLst>
                <a:tab pos="568960" algn="l"/>
                <a:tab pos="7609840" algn="l"/>
              </a:tabLst>
            </a:pPr>
            <a:r>
              <a:rPr sz="2400" b="1" dirty="0">
                <a:solidFill>
                  <a:schemeClr val="bg1"/>
                </a:solidFill>
                <a:latin typeface="Arial"/>
                <a:cs typeface="Arial"/>
              </a:rPr>
              <a:t>NAD</a:t>
            </a:r>
            <a:r>
              <a:rPr sz="2400" b="1" spc="-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chemeClr val="bg1"/>
                </a:solidFill>
                <a:latin typeface="Arial"/>
                <a:cs typeface="Arial"/>
              </a:rPr>
              <a:t>found</a:t>
            </a:r>
            <a:r>
              <a:rPr sz="2400" b="1" spc="-4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that</a:t>
            </a:r>
            <a:r>
              <a:rPr sz="2400" spc="-25" dirty="0">
                <a:solidFill>
                  <a:schemeClr val="bg1"/>
                </a:solidFill>
                <a:latin typeface="Arial"/>
                <a:cs typeface="Arial"/>
              </a:rPr>
              <a:t> the </a:t>
            </a:r>
            <a:r>
              <a:rPr sz="2400" i="1" dirty="0">
                <a:solidFill>
                  <a:schemeClr val="bg1"/>
                </a:solidFill>
                <a:latin typeface="Arial"/>
                <a:cs typeface="Arial"/>
              </a:rPr>
              <a:t>challenged</a:t>
            </a:r>
            <a:r>
              <a:rPr sz="2400" i="1" spc="-3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chemeClr val="bg1"/>
                </a:solidFill>
                <a:latin typeface="Arial"/>
                <a:cs typeface="Arial"/>
              </a:rPr>
              <a:t>claim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was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400" u="sng" dirty="0">
                <a:solidFill>
                  <a:schemeClr val="bg1"/>
                </a:solidFill>
                <a:latin typeface="Arial"/>
                <a:cs typeface="Arial"/>
              </a:rPr>
              <a:t>NOT</a:t>
            </a:r>
            <a:r>
              <a:rPr sz="2400" u="sng" spc="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u="sng" dirty="0">
                <a:solidFill>
                  <a:schemeClr val="bg1"/>
                </a:solidFill>
                <a:latin typeface="Arial"/>
                <a:cs typeface="Arial"/>
              </a:rPr>
              <a:t>puffery</a:t>
            </a:r>
            <a:r>
              <a:rPr sz="2400" spc="-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or</a:t>
            </a:r>
            <a:r>
              <a:rPr sz="2400" spc="-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mere</a:t>
            </a:r>
            <a:r>
              <a:rPr sz="2400" spc="-3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opinion</a:t>
            </a:r>
            <a:r>
              <a:rPr sz="2400" spc="-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en-US" sz="2400" dirty="0">
              <a:solidFill>
                <a:schemeClr val="bg1"/>
              </a:solidFill>
              <a:latin typeface="Arial"/>
              <a:cs typeface="Arial"/>
            </a:endParaRPr>
          </a:p>
          <a:p>
            <a:pPr marL="1026160" marR="46990" lvl="1" indent="-457200">
              <a:lnSpc>
                <a:spcPct val="90000"/>
              </a:lnSpc>
              <a:spcBef>
                <a:spcPts val="2065"/>
              </a:spcBef>
              <a:buClr>
                <a:srgbClr val="AE916C"/>
              </a:buClr>
              <a:buChar char="•"/>
              <a:tabLst>
                <a:tab pos="568960" algn="l"/>
                <a:tab pos="7609840" algn="l"/>
              </a:tabLst>
            </a:pPr>
            <a:r>
              <a:rPr lang="en-US" sz="2400" dirty="0">
                <a:solidFill>
                  <a:schemeClr val="bg1"/>
                </a:solidFill>
                <a:latin typeface="Arial"/>
                <a:cs typeface="Arial"/>
              </a:rPr>
              <a:t>….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tasting</a:t>
            </a:r>
            <a:r>
              <a:rPr sz="2400" spc="-5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“like</a:t>
            </a:r>
            <a:r>
              <a:rPr sz="2400" spc="-3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water”</a:t>
            </a:r>
            <a:r>
              <a:rPr sz="2400" spc="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is</a:t>
            </a:r>
            <a:r>
              <a:rPr sz="2400" spc="-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chemeClr val="bg1"/>
                </a:solidFill>
                <a:latin typeface="Arial"/>
                <a:cs typeface="Arial"/>
              </a:rPr>
              <a:t>a </a:t>
            </a:r>
            <a:r>
              <a:rPr sz="2400" u="sng" dirty="0">
                <a:solidFill>
                  <a:schemeClr val="bg1"/>
                </a:solidFill>
                <a:latin typeface="Arial"/>
                <a:cs typeface="Arial"/>
              </a:rPr>
              <a:t>measurable</a:t>
            </a:r>
            <a:r>
              <a:rPr sz="2400" u="sng" spc="-4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u="sng" dirty="0">
                <a:solidFill>
                  <a:schemeClr val="bg1"/>
                </a:solidFill>
                <a:latin typeface="Arial"/>
                <a:cs typeface="Arial"/>
              </a:rPr>
              <a:t>attribute</a:t>
            </a:r>
            <a:r>
              <a:rPr sz="2400" u="sng" spc="-4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that</a:t>
            </a:r>
            <a:r>
              <a:rPr sz="2400" spc="-5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requires</a:t>
            </a:r>
            <a:r>
              <a:rPr sz="2400" spc="-6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substantiation,</a:t>
            </a:r>
            <a:r>
              <a:rPr sz="2400" spc="-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which</a:t>
            </a:r>
            <a:r>
              <a:rPr sz="2400" spc="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Molson</a:t>
            </a:r>
            <a:r>
              <a:rPr sz="2400" spc="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Coors</a:t>
            </a:r>
            <a:r>
              <a:rPr sz="2400" spc="-4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did</a:t>
            </a:r>
            <a:r>
              <a:rPr sz="2400" spc="-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chemeClr val="bg1"/>
                </a:solidFill>
                <a:latin typeface="Arial"/>
                <a:cs typeface="Arial"/>
              </a:rPr>
              <a:t>not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provide.</a:t>
            </a:r>
            <a:r>
              <a:rPr sz="2400" spc="-5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en-US" sz="2400" b="1" spc="-10" dirty="0">
              <a:solidFill>
                <a:schemeClr val="bg1"/>
              </a:solidFill>
              <a:latin typeface="Arial"/>
              <a:cs typeface="Arial"/>
            </a:endParaRPr>
          </a:p>
          <a:p>
            <a:pPr marL="111760" marR="46990">
              <a:lnSpc>
                <a:spcPts val="2380"/>
              </a:lnSpc>
              <a:spcBef>
                <a:spcPts val="2065"/>
              </a:spcBef>
              <a:buClr>
                <a:srgbClr val="AE916C"/>
              </a:buClr>
              <a:tabLst>
                <a:tab pos="568960" algn="l"/>
                <a:tab pos="7609840" algn="l"/>
              </a:tabLst>
            </a:pPr>
            <a:r>
              <a:rPr lang="en-US" sz="2400" b="1" spc="-10" dirty="0">
                <a:solidFill>
                  <a:schemeClr val="bg1"/>
                </a:solidFill>
                <a:latin typeface="Arial"/>
                <a:cs typeface="Arial"/>
              </a:rPr>
              <a:t>NAD </a:t>
            </a:r>
            <a:r>
              <a:rPr sz="2400" b="1" dirty="0">
                <a:solidFill>
                  <a:schemeClr val="bg1"/>
                </a:solidFill>
                <a:latin typeface="Arial"/>
                <a:cs typeface="Arial"/>
              </a:rPr>
              <a:t>recommended</a:t>
            </a:r>
            <a:r>
              <a:rPr sz="2400" b="1" spc="-4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that</a:t>
            </a:r>
            <a:r>
              <a:rPr sz="2400" spc="-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the</a:t>
            </a:r>
            <a:r>
              <a:rPr sz="2400" spc="-4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claim</a:t>
            </a:r>
            <a:r>
              <a:rPr sz="2400" spc="-25" dirty="0">
                <a:solidFill>
                  <a:schemeClr val="bg1"/>
                </a:solidFill>
                <a:latin typeface="Arial"/>
                <a:cs typeface="Arial"/>
              </a:rPr>
              <a:t> be </a:t>
            </a:r>
            <a:r>
              <a:rPr sz="2400" spc="-10" dirty="0">
                <a:solidFill>
                  <a:schemeClr val="bg1"/>
                </a:solidFill>
                <a:latin typeface="Arial"/>
                <a:cs typeface="Arial"/>
              </a:rPr>
              <a:t>discontinued</a:t>
            </a:r>
            <a:r>
              <a:rPr lang="en-US" sz="2400" spc="-10" dirty="0">
                <a:solidFill>
                  <a:schemeClr val="bg1"/>
                </a:solidFill>
                <a:latin typeface="Arial"/>
                <a:cs typeface="Arial"/>
              </a:rPr>
              <a:t> and a</a:t>
            </a:r>
            <a:r>
              <a:rPr sz="2400" spc="-1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NARB</a:t>
            </a:r>
            <a:r>
              <a:rPr sz="2400" spc="-4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panel</a:t>
            </a:r>
            <a:r>
              <a:rPr sz="2400" spc="-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agreed</a:t>
            </a:r>
            <a:endParaRPr lang="en-US" sz="2400" spc="-35" dirty="0">
              <a:solidFill>
                <a:schemeClr val="bg1"/>
              </a:solidFill>
              <a:latin typeface="Arial"/>
              <a:cs typeface="Arial"/>
            </a:endParaRPr>
          </a:p>
          <a:p>
            <a:pPr marL="1033463" marR="5080" lvl="2" indent="-392113">
              <a:lnSpc>
                <a:spcPts val="2380"/>
              </a:lnSpc>
              <a:spcBef>
                <a:spcPts val="1170"/>
              </a:spcBef>
              <a:buClr>
                <a:srgbClr val="AE916C"/>
              </a:buClr>
              <a:buChar char="•"/>
              <a:tabLst>
                <a:tab pos="568325" algn="l"/>
              </a:tabLst>
            </a:pPr>
            <a:r>
              <a:rPr lang="en-US" sz="2400" spc="-35" dirty="0">
                <a:solidFill>
                  <a:schemeClr val="bg1"/>
                </a:solidFill>
                <a:latin typeface="Arial"/>
                <a:cs typeface="Arial"/>
              </a:rPr>
              <a:t>The claim was</a:t>
            </a:r>
            <a:r>
              <a:rPr sz="2400" spc="-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u="sng" dirty="0">
                <a:solidFill>
                  <a:schemeClr val="bg1"/>
                </a:solidFill>
                <a:latin typeface="Arial"/>
                <a:cs typeface="Arial"/>
              </a:rPr>
              <a:t>not</a:t>
            </a:r>
            <a:r>
              <a:rPr sz="2400" spc="-1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puffery</a:t>
            </a:r>
            <a:r>
              <a:rPr sz="2400" spc="-7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but</a:t>
            </a:r>
            <a:r>
              <a:rPr sz="2400" spc="-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sz="2400" spc="-3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chemeClr val="bg1"/>
                </a:solidFill>
                <a:latin typeface="Arial"/>
                <a:cs typeface="Arial"/>
              </a:rPr>
              <a:t>comparative</a:t>
            </a:r>
            <a:r>
              <a:rPr sz="2400" i="1" spc="-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chemeClr val="bg1"/>
                </a:solidFill>
                <a:latin typeface="Arial"/>
                <a:cs typeface="Arial"/>
              </a:rPr>
              <a:t>claim</a:t>
            </a:r>
            <a:r>
              <a:rPr sz="2400" i="1" spc="1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requiring</a:t>
            </a:r>
            <a:r>
              <a:rPr sz="2400" spc="-4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substantiation</a:t>
            </a:r>
            <a:r>
              <a:rPr sz="2400" spc="-3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400" spc="-30" dirty="0">
                <a:solidFill>
                  <a:schemeClr val="bg1"/>
                </a:solidFill>
                <a:latin typeface="Arial"/>
                <a:cs typeface="Arial"/>
              </a:rPr>
              <a:t>using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chemeClr val="bg1"/>
                </a:solidFill>
                <a:latin typeface="Arial"/>
                <a:cs typeface="Arial"/>
              </a:rPr>
              <a:t>well-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conducted</a:t>
            </a:r>
            <a:r>
              <a:rPr sz="2400" spc="-3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consumer</a:t>
            </a:r>
            <a:r>
              <a:rPr sz="2400" spc="-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taste</a:t>
            </a:r>
            <a:r>
              <a:rPr sz="2400" spc="-5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test</a:t>
            </a:r>
            <a:r>
              <a:rPr sz="2400" spc="-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en-US" sz="2400" spc="-20" dirty="0">
              <a:solidFill>
                <a:schemeClr val="bg1"/>
              </a:solidFill>
              <a:latin typeface="Arial"/>
              <a:cs typeface="Arial"/>
            </a:endParaRPr>
          </a:p>
          <a:p>
            <a:pPr marL="641350" marR="5080" lvl="2">
              <a:lnSpc>
                <a:spcPts val="2380"/>
              </a:lnSpc>
              <a:spcBef>
                <a:spcPts val="1170"/>
              </a:spcBef>
              <a:buClr>
                <a:srgbClr val="AE916C"/>
              </a:buClr>
              <a:tabLst>
                <a:tab pos="568325" algn="l"/>
              </a:tabLst>
            </a:pPr>
            <a:endParaRPr lang="en-US" sz="24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111760" marR="5080" lvl="1">
              <a:lnSpc>
                <a:spcPts val="2380"/>
              </a:lnSpc>
              <a:spcBef>
                <a:spcPts val="1170"/>
              </a:spcBef>
              <a:buClr>
                <a:srgbClr val="AE916C"/>
              </a:buClr>
              <a:tabLst>
                <a:tab pos="568960" algn="l"/>
              </a:tabLst>
            </a:pP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R</a:t>
            </a:r>
            <a:r>
              <a:rPr sz="2400" b="1" dirty="0">
                <a:solidFill>
                  <a:schemeClr val="bg1"/>
                </a:solidFill>
                <a:latin typeface="Arial"/>
                <a:cs typeface="Arial"/>
              </a:rPr>
              <a:t>ecommen</a:t>
            </a:r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dation</a:t>
            </a:r>
            <a:r>
              <a:rPr lang="en-US" sz="2400" dirty="0">
                <a:solidFill>
                  <a:schemeClr val="bg1"/>
                </a:solidFill>
                <a:latin typeface="Arial"/>
                <a:cs typeface="Arial"/>
              </a:rPr>
              <a:t>: </a:t>
            </a:r>
            <a:r>
              <a:rPr sz="2400" spc="-3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Molson</a:t>
            </a:r>
            <a:r>
              <a:rPr sz="2400" spc="4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Coors</a:t>
            </a:r>
            <a:r>
              <a:rPr sz="2400" spc="-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chemeClr val="bg1"/>
                </a:solidFill>
                <a:latin typeface="Arial"/>
                <a:cs typeface="Arial"/>
              </a:rPr>
              <a:t>discontinue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the</a:t>
            </a:r>
            <a:r>
              <a:rPr sz="2400" spc="-4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claim “light</a:t>
            </a:r>
            <a:r>
              <a:rPr sz="2400" spc="-4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beer shouldn’t</a:t>
            </a:r>
            <a:r>
              <a:rPr sz="2400" spc="-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taste</a:t>
            </a:r>
            <a:r>
              <a:rPr sz="2400" spc="-4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like</a:t>
            </a:r>
            <a:r>
              <a:rPr sz="2400" spc="-3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chemeClr val="bg1"/>
                </a:solidFill>
                <a:latin typeface="Arial"/>
                <a:cs typeface="Arial"/>
              </a:rPr>
              <a:t>water.</a:t>
            </a:r>
            <a:r>
              <a:rPr sz="2400" spc="-2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It</a:t>
            </a:r>
            <a:r>
              <a:rPr sz="2400" spc="-2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should</a:t>
            </a:r>
            <a:r>
              <a:rPr sz="2400" spc="-1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taste</a:t>
            </a:r>
            <a:r>
              <a:rPr sz="2400" spc="-5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chemeClr val="bg1"/>
                </a:solidFill>
                <a:latin typeface="Arial"/>
                <a:cs typeface="Arial"/>
              </a:rPr>
              <a:t>like</a:t>
            </a:r>
            <a:r>
              <a:rPr sz="2400" spc="-35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chemeClr val="bg1"/>
                </a:solidFill>
                <a:latin typeface="Arial"/>
                <a:cs typeface="Arial"/>
              </a:rPr>
              <a:t>beer.”</a:t>
            </a:r>
            <a:endParaRPr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7984531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05A5DF03BE6F4D92D2A6DFF157B388" ma:contentTypeVersion="18" ma:contentTypeDescription="Create a new document." ma:contentTypeScope="" ma:versionID="81dba256d602fd98312e4bbf91c073d5">
  <xsd:schema xmlns:xsd="http://www.w3.org/2001/XMLSchema" xmlns:xs="http://www.w3.org/2001/XMLSchema" xmlns:p="http://schemas.microsoft.com/office/2006/metadata/properties" xmlns:ns2="16fcd762-9e41-49d7-99d6-8153e25c7c63" xmlns:ns3="3e55d210-e8c3-437a-9559-408a216d84db" targetNamespace="http://schemas.microsoft.com/office/2006/metadata/properties" ma:root="true" ma:fieldsID="1edc1f8ec0ba5ab83d7ccb7eb4a684ff" ns2:_="" ns3:_="">
    <xsd:import namespace="16fcd762-9e41-49d7-99d6-8153e25c7c63"/>
    <xsd:import namespace="3e55d210-e8c3-437a-9559-408a216d84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fcd762-9e41-49d7-99d6-8153e25c7c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180e5d1-1b5b-4a0b-801f-6c889ee6c3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55d210-e8c3-437a-9559-408a216d84d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e593f20-684a-406e-be7b-76316c359035}" ma:internalName="TaxCatchAll" ma:showField="CatchAllData" ma:web="3e55d210-e8c3-437a-9559-408a216d84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D43369-E1CC-45F9-A5EB-D83D762F271C}"/>
</file>

<file path=customXml/itemProps2.xml><?xml version="1.0" encoding="utf-8"?>
<ds:datastoreItem xmlns:ds="http://schemas.openxmlformats.org/officeDocument/2006/customXml" ds:itemID="{06BF942C-FC1E-4FD7-9675-9EDEF869A36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857</TotalTime>
  <Words>480</Words>
  <Application>Microsoft Macintosh PowerPoint</Application>
  <PresentationFormat>Widescreen</PresentationFormat>
  <Paragraphs>67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Monotype Sorts</vt:lpstr>
      <vt:lpstr>Wingdings</vt:lpstr>
      <vt:lpstr>Office Theme</vt:lpstr>
      <vt:lpstr>Molson Coors Beverage Company</vt:lpstr>
      <vt:lpstr>4 Main Advertising Regulation Groups</vt:lpstr>
      <vt:lpstr>Accountability in Advertising</vt:lpstr>
      <vt:lpstr>Industry Self-Regulation</vt:lpstr>
      <vt:lpstr>Deception or Puffery</vt:lpstr>
      <vt:lpstr>Molson Coors Beverage Company</vt:lpstr>
      <vt:lpstr>Anheuser-Busch Challenges Molson Coors Claims NAD Case #7183, February 2023 National Advertising Review Board, NARB Case #315, March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Anahid Ugurlayan</dc:creator>
  <cp:lastModifiedBy>La Ferle, Carrie</cp:lastModifiedBy>
  <cp:revision>21</cp:revision>
  <dcterms:created xsi:type="dcterms:W3CDTF">2023-09-15T17:52:59Z</dcterms:created>
  <dcterms:modified xsi:type="dcterms:W3CDTF">2024-03-10T11:00:33Z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0x010100B9C8E00CD96218478A5823AF46AC0592</vt:lpwstr>
  </property>
  <property fmtid="{D5CDD505-2E9C-101B-9397-08002B2CF9AE}" pid="3" name="Created">
    <vt:filetime>2023-06-16T00:00:00Z</vt:filetime>
  </property>
  <property fmtid="{D5CDD505-2E9C-101B-9397-08002B2CF9AE}" pid="4" name="Creator">
    <vt:lpwstr>Acrobat PDFMaker 23 for PowerPoint</vt:lpwstr>
  </property>
  <property fmtid="{D5CDD505-2E9C-101B-9397-08002B2CF9AE}" pid="5" name="LastSaved">
    <vt:filetime>2023-09-15T00:00:00Z</vt:filetime>
  </property>
  <property fmtid="{D5CDD505-2E9C-101B-9397-08002B2CF9AE}" pid="6" name="Producer">
    <vt:lpwstr>Adobe PDF Library 23.1.206</vt:lpwstr>
  </property>
</Properties>
</file>